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3" r:id="rId5"/>
    <p:sldId id="261" r:id="rId6"/>
    <p:sldId id="262" r:id="rId7"/>
    <p:sldId id="267" r:id="rId8"/>
    <p:sldId id="263" r:id="rId9"/>
    <p:sldId id="264" r:id="rId10"/>
    <p:sldId id="265" r:id="rId11"/>
    <p:sldId id="270" r:id="rId12"/>
    <p:sldId id="271" r:id="rId13"/>
    <p:sldId id="272" r:id="rId14"/>
    <p:sldId id="274" r:id="rId15"/>
    <p:sldId id="266" r:id="rId16"/>
    <p:sldId id="275" r:id="rId17"/>
    <p:sldId id="293" r:id="rId18"/>
    <p:sldId id="276" r:id="rId19"/>
    <p:sldId id="290" r:id="rId20"/>
    <p:sldId id="278" r:id="rId21"/>
    <p:sldId id="284" r:id="rId22"/>
    <p:sldId id="286" r:id="rId23"/>
    <p:sldId id="285" r:id="rId24"/>
    <p:sldId id="303" r:id="rId25"/>
    <p:sldId id="295" r:id="rId26"/>
    <p:sldId id="304" r:id="rId27"/>
    <p:sldId id="283" r:id="rId28"/>
    <p:sldId id="282" r:id="rId29"/>
    <p:sldId id="305" r:id="rId30"/>
    <p:sldId id="277" r:id="rId31"/>
    <p:sldId id="279" r:id="rId32"/>
    <p:sldId id="280" r:id="rId33"/>
    <p:sldId id="287" r:id="rId34"/>
    <p:sldId id="297" r:id="rId35"/>
    <p:sldId id="298" r:id="rId36"/>
    <p:sldId id="299" r:id="rId37"/>
    <p:sldId id="300" r:id="rId38"/>
    <p:sldId id="301" r:id="rId39"/>
    <p:sldId id="302" r:id="rId40"/>
    <p:sldId id="296" r:id="rId41"/>
    <p:sldId id="306" r:id="rId42"/>
    <p:sldId id="311" r:id="rId43"/>
    <p:sldId id="317" r:id="rId44"/>
    <p:sldId id="319" r:id="rId45"/>
    <p:sldId id="316" r:id="rId46"/>
    <p:sldId id="307" r:id="rId47"/>
    <p:sldId id="315" r:id="rId48"/>
    <p:sldId id="341" r:id="rId49"/>
    <p:sldId id="309" r:id="rId50"/>
    <p:sldId id="321" r:id="rId51"/>
    <p:sldId id="325" r:id="rId52"/>
    <p:sldId id="326" r:id="rId53"/>
    <p:sldId id="327" r:id="rId54"/>
    <p:sldId id="330" r:id="rId55"/>
    <p:sldId id="331" r:id="rId56"/>
    <p:sldId id="335" r:id="rId57"/>
    <p:sldId id="332" r:id="rId58"/>
    <p:sldId id="333" r:id="rId59"/>
    <p:sldId id="334" r:id="rId60"/>
    <p:sldId id="336" r:id="rId61"/>
    <p:sldId id="340" r:id="rId62"/>
    <p:sldId id="338" r:id="rId63"/>
    <p:sldId id="339" r:id="rId64"/>
    <p:sldId id="322" r:id="rId65"/>
    <p:sldId id="323" r:id="rId66"/>
    <p:sldId id="310" r:id="rId67"/>
    <p:sldId id="320" r:id="rId6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2525"/>
    <a:srgbClr val="FF7260"/>
    <a:srgbClr val="9C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>
        <p:scale>
          <a:sx n="66" d="100"/>
          <a:sy n="66" d="100"/>
        </p:scale>
        <p:origin x="38" y="21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Min. 150 min/week kind of intensive training</c:v>
                </c:pt>
              </c:strCache>
            </c:strRef>
          </c:tx>
          <c:spPr>
            <a:solidFill>
              <a:srgbClr val="9CD3D3"/>
            </a:solidFill>
            <a:ln>
              <a:noFill/>
            </a:ln>
            <a:effectLst/>
          </c:spPr>
          <c:invertIfNegative val="0"/>
          <c:cat>
            <c:strRef>
              <c:f>Tabelle1!$A$2:$A$4</c:f>
              <c:strCache>
                <c:ptCount val="3"/>
                <c:pt idx="0">
                  <c:v>18-30 years</c:v>
                </c:pt>
                <c:pt idx="1">
                  <c:v>30-45 years</c:v>
                </c:pt>
                <c:pt idx="2">
                  <c:v>45-60 years</c:v>
                </c:pt>
              </c:strCache>
            </c:strRef>
          </c:cat>
          <c:val>
            <c:numRef>
              <c:f>Tabelle1!$B$2:$B$4</c:f>
              <c:numCache>
                <c:formatCode>0.0%</c:formatCode>
                <c:ptCount val="3"/>
                <c:pt idx="0">
                  <c:v>0.55400000000000005</c:v>
                </c:pt>
                <c:pt idx="1">
                  <c:v>0.46</c:v>
                </c:pt>
                <c:pt idx="2">
                  <c:v>0.499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41D-433E-B11A-91ED51A94E61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Muscle building min. 2 days/week</c:v>
                </c:pt>
              </c:strCache>
            </c:strRef>
          </c:tx>
          <c:spPr>
            <a:solidFill>
              <a:srgbClr val="FF7260"/>
            </a:solidFill>
            <a:ln>
              <a:noFill/>
            </a:ln>
            <a:effectLst/>
          </c:spPr>
          <c:invertIfNegative val="0"/>
          <c:cat>
            <c:strRef>
              <c:f>Tabelle1!$A$2:$A$4</c:f>
              <c:strCache>
                <c:ptCount val="3"/>
                <c:pt idx="0">
                  <c:v>18-30 years</c:v>
                </c:pt>
                <c:pt idx="1">
                  <c:v>30-45 years</c:v>
                </c:pt>
                <c:pt idx="2">
                  <c:v>45-60 years</c:v>
                </c:pt>
              </c:strCache>
            </c:strRef>
          </c:cat>
          <c:val>
            <c:numRef>
              <c:f>Tabelle1!$C$2:$C$4</c:f>
              <c:numCache>
                <c:formatCode>0.0%</c:formatCode>
                <c:ptCount val="3"/>
                <c:pt idx="0">
                  <c:v>0.41599999999999998</c:v>
                </c:pt>
                <c:pt idx="1">
                  <c:v>0.29499999999999998</c:v>
                </c:pt>
                <c:pt idx="2">
                  <c:v>0.29099999999999998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41D-433E-B11A-91ED51A94E61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Both</c:v>
                </c:pt>
              </c:strCache>
            </c:strRef>
          </c:tx>
          <c:spPr>
            <a:solidFill>
              <a:srgbClr val="252525"/>
            </a:solidFill>
            <a:ln>
              <a:noFill/>
            </a:ln>
            <a:effectLst/>
          </c:spPr>
          <c:invertIfNegative val="0"/>
          <c:cat>
            <c:strRef>
              <c:f>Tabelle1!$A$2:$A$4</c:f>
              <c:strCache>
                <c:ptCount val="3"/>
                <c:pt idx="0">
                  <c:v>18-30 years</c:v>
                </c:pt>
                <c:pt idx="1">
                  <c:v>30-45 years</c:v>
                </c:pt>
                <c:pt idx="2">
                  <c:v>45-60 years</c:v>
                </c:pt>
              </c:strCache>
            </c:strRef>
          </c:cat>
          <c:val>
            <c:numRef>
              <c:f>Tabelle1!$D$2:$D$4</c:f>
              <c:numCache>
                <c:formatCode>0.0%</c:formatCode>
                <c:ptCount val="3"/>
                <c:pt idx="0">
                  <c:v>0.33400000000000002</c:v>
                </c:pt>
                <c:pt idx="1">
                  <c:v>0.21</c:v>
                </c:pt>
                <c:pt idx="2">
                  <c:v>0.219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41D-433E-B11A-91ED51A94E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81256368"/>
        <c:axId val="481255712"/>
      </c:barChart>
      <c:catAx>
        <c:axId val="4812563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pPr>
            <a:endParaRPr lang="de-DE"/>
          </a:p>
        </c:txPr>
        <c:crossAx val="481255712"/>
        <c:crosses val="autoZero"/>
        <c:auto val="1"/>
        <c:lblAlgn val="ctr"/>
        <c:lblOffset val="100"/>
        <c:noMultiLvlLbl val="0"/>
      </c:catAx>
      <c:valAx>
        <c:axId val="481255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pPr>
            <a:endParaRPr lang="de-DE"/>
          </a:p>
        </c:txPr>
        <c:crossAx val="4812563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jpeg>
</file>

<file path=ppt/media/image11.jpeg>
</file>

<file path=ppt/media/image12.jpe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jp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rgbClr val="9C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FAA48D-EE56-47C8-AC7A-01D31982AA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Aleo" panose="020F0502020204030203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87DEFED-A8A4-4640-A9B5-51265FA726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de-AT" dirty="0"/>
              <a:t>Untertitel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F2570F-6845-4EAA-B030-29DC980B1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31.01.2018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5868AD-2D23-46AB-AA9B-AC2673C00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9A2D19-9E9D-4734-9C18-D4CFD6FFF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35167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08423F-A69D-4464-BD1E-618812EE4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EE64039-EA41-4F09-9D77-618733C47A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C1D1D8-58B1-4A06-AF76-2D951DBC5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31.01.2018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C921D9-A006-4ACF-9627-27FB0D8D8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F564355-CC44-4BB9-809F-1D825A40D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43185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ACB4F69-4D78-4B6A-ADBD-833A7FD1BB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17F3C23-210D-427B-9CC3-D361332E33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C1A084-F71C-4D94-A363-675BF200F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31.01.2018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3C72AC-D708-4625-AEFF-6675E6708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3D88D73-E835-4B81-98BD-7664D3BFA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71127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3B6939-74EC-40B2-8718-FB416B2FB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F041E9-DAF4-4DAA-B855-2B569ADC6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594" indent="-228594">
              <a:buFont typeface="Arial" panose="020B0604020202020204" pitchFamily="34" charset="0"/>
              <a:buChar char="•"/>
              <a:defRPr sz="3200"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685783" indent="-228594">
              <a:buFont typeface="Arial" panose="020B0604020202020204" pitchFamily="34" charset="0"/>
              <a:buChar char="•"/>
              <a:defRPr sz="2600"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1142971" indent="-228594">
              <a:buFont typeface="Arial" panose="020B0604020202020204" pitchFamily="34" charset="0"/>
              <a:buChar char="•"/>
              <a:defRPr sz="2400"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600160" indent="-228594">
              <a:buFont typeface="Arial" panose="020B0604020202020204" pitchFamily="34" charset="0"/>
              <a:buChar char="•"/>
              <a:defRPr sz="2200"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2057349" indent="-228594">
              <a:buFont typeface="Arial" panose="020B0604020202020204" pitchFamily="34" charset="0"/>
              <a:buChar char="•"/>
              <a:defRPr sz="2000"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31963F-F626-4592-8C28-8EB719F28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31.01.2018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3FF0356-C1F1-4CD9-8DA1-6B72C4726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1F9F8F-6D6A-4EA1-B888-D3E36CA6D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39208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70D4D1-E7A8-4074-8C72-69619C56D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85CFBB-D6B1-4F8C-AF11-FD48C25D0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A79015A-D91A-4140-BC00-ADF087D3B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31.01.2018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F89431-B7B0-459A-B5D9-5D4E5DE9D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DDE491-D850-406C-B758-63EFC4154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53521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A8734A-D11C-4E87-A297-60C57A726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751A68-6265-4779-AFFD-A9AF9DB8F7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CF0F219-70BB-4BC8-8B16-090D4ABA3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D29DD68-509C-4B3B-8E36-923B7FC79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31.01.2018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411A44E-3367-4621-9496-5C9F5A48C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2261FAC-954A-4DCF-97ED-958183E3E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0304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DFD491-7CBD-40DD-BA04-FD1495354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9A87D88-BABD-49E4-879D-FB1DADA65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035AE9E-2BD0-47AD-891C-95278650EE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3E9507C-35C0-45D9-B8C7-003F53EDDD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9645EA5-FA26-4802-8C66-9275E5B928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F47D7A7-B1BC-4F9A-93C1-2ABEEF18D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31.01.2018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BA75A4E-2F5F-4877-B5F5-57AD0FCBF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BE2283D-86FF-4144-B704-7F0AD8BCD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42863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5D0883-44F4-4E96-8F24-5B1CD8A23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51462E6-7B6B-4B85-B353-17688F556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31.01.2018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DF67933-B733-4453-AE97-F24F86EBA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400692E-24BF-4341-AA35-B415CA0D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456034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2BF1DC7-B827-409E-AC13-FCE6DCA5F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31.01.2018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2B005DE-BCF4-4EDC-B0B8-5CEE5C727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09E6FA9-E052-46CC-8A96-1AC255342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85329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9BCB39-701A-4014-B36B-B05CE25E5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D8C003-F677-4F7A-9729-CDAEC7565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5D7CBC6-4593-4C46-A998-E274E04848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FE5754B-8566-4EA1-885D-A6F8C8728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31.01.2018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C6DAFB4-E029-4BBB-B881-04B8B6211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446F632-8780-4B88-BAEF-EC3846605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74095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24FD73-8969-46F6-BD39-4B629B9B2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2E1F576-A24B-45DB-9D5B-B2157B895E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67EDA7F-EA77-4908-9A5B-8585146C64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6F9207F-D948-49BF-BBC8-83DCD4427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31.01.2018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F18E402-3EFB-44F2-8640-86B63BB07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83476C7-946E-49BA-8BA6-37291624C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28110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BCBDE6D-A567-4522-BE4B-F1675DF25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F9A9188-576D-43E2-9D50-7A48EE47B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5A8CF1-8F7F-4035-B94B-D2A055D626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E3B52F-493B-4126-A797-2AC36596430B}" type="datetimeFigureOut">
              <a:rPr lang="de-AT" smtClean="0"/>
              <a:t>31.01.2018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25A8B5-8EE3-42E8-AA6D-C0F20B6D2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91391B-A841-45CD-8F49-F01DD3CBF5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1104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7260"/>
          </a:solidFill>
          <a:latin typeface="Aleo" panose="020F0502020204030203" pitchFamily="34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Mountaineer</a:t>
            </a:r>
            <a:endParaRPr lang="de-AT" dirty="0">
              <a:latin typeface="Ale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B49F47-D13C-4D6E-B1D6-272447A0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347" y="3602037"/>
            <a:ext cx="6160168" cy="1655763"/>
          </a:xfrm>
        </p:spPr>
        <p:txBody>
          <a:bodyPr/>
          <a:lstStyle/>
          <a:p>
            <a:pPr algn="r"/>
            <a:r>
              <a:rPr lang="de-AT" dirty="0"/>
              <a:t>The D </a:t>
            </a:r>
            <a:r>
              <a:rPr lang="de-AT" dirty="0" err="1"/>
              <a:t>is</a:t>
            </a:r>
            <a:r>
              <a:rPr lang="de-AT" dirty="0"/>
              <a:t> </a:t>
            </a:r>
            <a:r>
              <a:rPr lang="de-AT" dirty="0" err="1"/>
              <a:t>silent</a:t>
            </a:r>
            <a:r>
              <a:rPr lang="de-AT" dirty="0"/>
              <a:t>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81918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881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6B1446-D6BE-4976-8B4E-16271507C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Pedometer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C8239C-6554-4B52-BE10-0A2A30C64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5959" y="1825627"/>
            <a:ext cx="6797843" cy="4533611"/>
          </a:xfrm>
        </p:spPr>
        <p:txBody>
          <a:bodyPr>
            <a:normAutofit fontScale="92500" lnSpcReduction="20000"/>
          </a:bodyPr>
          <a:lstStyle/>
          <a:p>
            <a:r>
              <a:rPr lang="de-AT" dirty="0"/>
              <a:t>Simulation + Live-View</a:t>
            </a:r>
          </a:p>
          <a:p>
            <a:endParaRPr lang="de-AT" dirty="0"/>
          </a:p>
          <a:p>
            <a:r>
              <a:rPr lang="de-AT" dirty="0"/>
              <a:t>Graph</a:t>
            </a:r>
          </a:p>
          <a:p>
            <a:pPr lvl="1"/>
            <a:r>
              <a:rPr lang="de-AT" dirty="0" err="1"/>
              <a:t>Used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debugging</a:t>
            </a:r>
            <a:r>
              <a:rPr lang="de-AT" dirty="0"/>
              <a:t> and </a:t>
            </a:r>
            <a:r>
              <a:rPr lang="de-AT" dirty="0" err="1"/>
              <a:t>testing</a:t>
            </a:r>
            <a:endParaRPr lang="de-AT" dirty="0"/>
          </a:p>
          <a:p>
            <a:pPr lvl="1"/>
            <a:endParaRPr lang="de-AT" dirty="0"/>
          </a:p>
          <a:p>
            <a:r>
              <a:rPr lang="de-AT" dirty="0" err="1"/>
              <a:t>Firebase</a:t>
            </a:r>
            <a:endParaRPr lang="de-AT" dirty="0"/>
          </a:p>
          <a:p>
            <a:endParaRPr lang="de-AT" dirty="0"/>
          </a:p>
          <a:p>
            <a:r>
              <a:rPr lang="de-AT" dirty="0"/>
              <a:t>Running </a:t>
            </a:r>
            <a:r>
              <a:rPr lang="de-AT" dirty="0" err="1"/>
              <a:t>as</a:t>
            </a:r>
            <a:r>
              <a:rPr lang="de-AT" dirty="0"/>
              <a:t> a Service</a:t>
            </a:r>
          </a:p>
          <a:p>
            <a:endParaRPr lang="de-AT" dirty="0"/>
          </a:p>
          <a:p>
            <a:r>
              <a:rPr lang="de-AT" dirty="0" err="1"/>
              <a:t>Implemented</a:t>
            </a:r>
            <a:r>
              <a:rPr lang="de-AT" dirty="0"/>
              <a:t> </a:t>
            </a:r>
            <a:r>
              <a:rPr lang="de-AT" dirty="0" err="1"/>
              <a:t>according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PDF</a:t>
            </a:r>
          </a:p>
          <a:p>
            <a:pPr lvl="1"/>
            <a:r>
              <a:rPr lang="de-AT" dirty="0"/>
              <a:t>But </a:t>
            </a:r>
            <a:r>
              <a:rPr lang="de-AT" dirty="0" err="1"/>
              <a:t>with</a:t>
            </a:r>
            <a:r>
              <a:rPr lang="de-AT" dirty="0"/>
              <a:t> </a:t>
            </a:r>
            <a:r>
              <a:rPr lang="de-AT" dirty="0" err="1"/>
              <a:t>little</a:t>
            </a:r>
            <a:r>
              <a:rPr lang="de-AT" dirty="0"/>
              <a:t> </a:t>
            </a:r>
            <a:r>
              <a:rPr lang="de-AT" dirty="0" err="1"/>
              <a:t>parameter</a:t>
            </a:r>
            <a:r>
              <a:rPr lang="de-AT" dirty="0"/>
              <a:t> </a:t>
            </a:r>
            <a:r>
              <a:rPr lang="de-AT" dirty="0" err="1"/>
              <a:t>adjustments</a:t>
            </a:r>
            <a:endParaRPr lang="de-AT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7B11425-9402-49C6-8559-7E00B1BF20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027" y="1690689"/>
            <a:ext cx="2753944" cy="489589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1457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A90CFF-B333-4F3F-BBBF-6E073B86C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438532"/>
            <a:ext cx="11268103" cy="1252159"/>
          </a:xfrm>
        </p:spPr>
        <p:txBody>
          <a:bodyPr>
            <a:normAutofit fontScale="90000"/>
          </a:bodyPr>
          <a:lstStyle/>
          <a:p>
            <a:r>
              <a:rPr lang="de-AT" dirty="0"/>
              <a:t>Chart </a:t>
            </a:r>
            <a:br>
              <a:rPr lang="de-AT" dirty="0"/>
            </a:br>
            <a:r>
              <a:rPr lang="de-AT" dirty="0"/>
              <a:t>Details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675719-DA11-42EB-ABDF-2106D93BE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5397" y="2066587"/>
            <a:ext cx="2395452" cy="41103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AT" sz="2000" dirty="0" err="1"/>
              <a:t>Measured</a:t>
            </a:r>
            <a:r>
              <a:rPr lang="de-AT" sz="2000" dirty="0"/>
              <a:t> </a:t>
            </a:r>
            <a:r>
              <a:rPr lang="de-AT" sz="2000" dirty="0" err="1"/>
              <a:t>values</a:t>
            </a:r>
            <a:endParaRPr lang="de-AT" sz="2000" dirty="0"/>
          </a:p>
          <a:p>
            <a:pPr marL="0" indent="0">
              <a:buNone/>
            </a:pPr>
            <a:endParaRPr lang="de-AT" sz="2000" dirty="0"/>
          </a:p>
          <a:p>
            <a:pPr marL="0" indent="0">
              <a:buNone/>
            </a:pPr>
            <a:r>
              <a:rPr lang="de-AT" sz="2000" dirty="0"/>
              <a:t>Max + Min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E974B5-7D23-4478-930D-A5458F9621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533" b="7808"/>
          <a:stretch/>
        </p:blipFill>
        <p:spPr>
          <a:xfrm>
            <a:off x="4533249" y="438534"/>
            <a:ext cx="5339541" cy="613780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F8A1DA4-4206-4886-8BF0-A77651F9D862}"/>
              </a:ext>
            </a:extLst>
          </p:cNvPr>
          <p:cNvCxnSpPr>
            <a:cxnSpLocks/>
          </p:cNvCxnSpPr>
          <p:nvPr/>
        </p:nvCxnSpPr>
        <p:spPr>
          <a:xfrm>
            <a:off x="4125922" y="2269368"/>
            <a:ext cx="1418709" cy="32329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12AA88E7-19D2-4330-9CE0-CEF890704800}"/>
              </a:ext>
            </a:extLst>
          </p:cNvPr>
          <p:cNvCxnSpPr>
            <a:cxnSpLocks/>
          </p:cNvCxnSpPr>
          <p:nvPr/>
        </p:nvCxnSpPr>
        <p:spPr>
          <a:xfrm>
            <a:off x="3391629" y="3066076"/>
            <a:ext cx="2610200" cy="10711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52A42491-2100-4E8F-8A23-825C43B89DF0}"/>
              </a:ext>
            </a:extLst>
          </p:cNvPr>
          <p:cNvCxnSpPr>
            <a:cxnSpLocks/>
          </p:cNvCxnSpPr>
          <p:nvPr/>
        </p:nvCxnSpPr>
        <p:spPr>
          <a:xfrm flipH="1">
            <a:off x="8902974" y="3066074"/>
            <a:ext cx="1377141" cy="8429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9ED6105C-FC25-4069-94EA-E7F3098D68A4}"/>
              </a:ext>
            </a:extLst>
          </p:cNvPr>
          <p:cNvCxnSpPr>
            <a:cxnSpLocks/>
          </p:cNvCxnSpPr>
          <p:nvPr/>
        </p:nvCxnSpPr>
        <p:spPr>
          <a:xfrm flipH="1">
            <a:off x="8246269" y="2294718"/>
            <a:ext cx="2033847" cy="111745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Inhaltsplatzhalter 2">
            <a:extLst>
              <a:ext uri="{FF2B5EF4-FFF2-40B4-BE49-F238E27FC236}">
                <a16:creationId xmlns:a16="http://schemas.microsoft.com/office/drawing/2014/main" id="{A53CB67A-AF6B-4B6B-B2B0-8A65685181F4}"/>
              </a:ext>
            </a:extLst>
          </p:cNvPr>
          <p:cNvSpPr txBox="1">
            <a:spLocks/>
          </p:cNvSpPr>
          <p:nvPr/>
        </p:nvSpPr>
        <p:spPr>
          <a:xfrm>
            <a:off x="10280114" y="2066587"/>
            <a:ext cx="2395452" cy="4110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AT" sz="2000" dirty="0"/>
              <a:t>Threshold</a:t>
            </a:r>
          </a:p>
          <a:p>
            <a:pPr marL="0" indent="0">
              <a:buNone/>
            </a:pPr>
            <a:endParaRPr lang="de-AT" sz="2000" dirty="0"/>
          </a:p>
          <a:p>
            <a:pPr marL="0" indent="0">
              <a:buNone/>
            </a:pPr>
            <a:r>
              <a:rPr lang="de-AT" sz="2000" dirty="0" err="1"/>
              <a:t>Detected</a:t>
            </a:r>
            <a:r>
              <a:rPr lang="de-AT" sz="2000" dirty="0"/>
              <a:t> </a:t>
            </a:r>
            <a:r>
              <a:rPr lang="de-AT" sz="2000" dirty="0" err="1"/>
              <a:t>steps</a:t>
            </a:r>
            <a:endParaRPr lang="de-AT" sz="2000" dirty="0"/>
          </a:p>
          <a:p>
            <a:endParaRPr lang="de-AT" dirty="0"/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18F1B95-E5EF-4FBE-BDBE-1FC975870083}"/>
              </a:ext>
            </a:extLst>
          </p:cNvPr>
          <p:cNvCxnSpPr>
            <a:cxnSpLocks/>
          </p:cNvCxnSpPr>
          <p:nvPr/>
        </p:nvCxnSpPr>
        <p:spPr>
          <a:xfrm>
            <a:off x="3391629" y="3066075"/>
            <a:ext cx="2610200" cy="234551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073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8A9E85-0AAB-4835-A6C9-3C90173BF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Acceleration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morning</a:t>
            </a:r>
            <a:r>
              <a:rPr lang="de-AT" dirty="0"/>
              <a:t> </a:t>
            </a:r>
            <a:r>
              <a:rPr lang="de-AT" dirty="0" err="1"/>
              <a:t>walk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FH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629C541-A0FF-435B-8933-EFD11BC612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800" y="1825627"/>
            <a:ext cx="8968407" cy="435133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7570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51572B-C7B7-4673-B089-8CF2BCC11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Competition Analysis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4703D7-DFD8-4E2C-8EF0-D4A3CB12B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Accuracy</a:t>
            </a:r>
            <a:r>
              <a:rPr lang="de-AT" dirty="0"/>
              <a:t> </a:t>
            </a:r>
            <a:r>
              <a:rPr lang="de-AT" dirty="0" err="1"/>
              <a:t>compared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:</a:t>
            </a:r>
          </a:p>
          <a:p>
            <a:pPr lvl="1"/>
            <a:r>
              <a:rPr lang="de-AT" dirty="0"/>
              <a:t>Pedometer </a:t>
            </a:r>
          </a:p>
          <a:p>
            <a:pPr lvl="1"/>
            <a:r>
              <a:rPr lang="de-AT" dirty="0"/>
              <a:t>Huawei Health</a:t>
            </a:r>
          </a:p>
          <a:p>
            <a:pPr lvl="1"/>
            <a:r>
              <a:rPr lang="de-AT" dirty="0"/>
              <a:t>Schrittzähler</a:t>
            </a:r>
          </a:p>
          <a:p>
            <a:pPr lvl="1"/>
            <a:endParaRPr lang="de-AT" dirty="0"/>
          </a:p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D89D24B-3C68-4E58-AEFC-91453F46B4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636"/>
          <a:stretch/>
        </p:blipFill>
        <p:spPr>
          <a:xfrm>
            <a:off x="4669156" y="4546575"/>
            <a:ext cx="3094319" cy="19463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5E5EFC15-18CD-41E6-AE2B-1BCFC6F865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151"/>
          <a:stretch/>
        </p:blipFill>
        <p:spPr>
          <a:xfrm>
            <a:off x="919026" y="4552485"/>
            <a:ext cx="3094319" cy="1587731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5E06AA78-E524-4807-8C5C-F3BBEF7DE6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03"/>
          <a:stretch/>
        </p:blipFill>
        <p:spPr>
          <a:xfrm>
            <a:off x="8419282" y="4546578"/>
            <a:ext cx="3221987" cy="193109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D71A1D1-CFB6-464B-903F-E9E8152E439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02" b="70424"/>
          <a:stretch/>
        </p:blipFill>
        <p:spPr>
          <a:xfrm>
            <a:off x="7422362" y="1933665"/>
            <a:ext cx="4218907" cy="132556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39763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2EFAA7-0B7A-477B-B2FA-57331202F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UI </a:t>
            </a:r>
            <a:r>
              <a:rPr lang="de-AT" dirty="0" err="1"/>
              <a:t>is</a:t>
            </a:r>
            <a:r>
              <a:rPr lang="de-AT" dirty="0"/>
              <a:t> (</a:t>
            </a:r>
            <a:r>
              <a:rPr lang="de-AT" dirty="0" err="1"/>
              <a:t>almost</a:t>
            </a:r>
            <a:r>
              <a:rPr lang="de-AT" dirty="0"/>
              <a:t>) </a:t>
            </a:r>
            <a:r>
              <a:rPr lang="de-AT" dirty="0" err="1"/>
              <a:t>ready</a:t>
            </a:r>
            <a:endParaRPr lang="de-AT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63E0AA9-FE2D-4D98-B04E-401C2D4C2B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519" y="449381"/>
            <a:ext cx="3350443" cy="595924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DC206F93-26B0-459F-AF96-00AC525507D8}"/>
              </a:ext>
            </a:extLst>
          </p:cNvPr>
          <p:cNvSpPr txBox="1">
            <a:spLocks/>
          </p:cNvSpPr>
          <p:nvPr/>
        </p:nvSpPr>
        <p:spPr>
          <a:xfrm>
            <a:off x="838200" y="1690689"/>
            <a:ext cx="6797843" cy="4533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AT" dirty="0"/>
              <a:t>and </a:t>
            </a:r>
            <a:r>
              <a:rPr lang="de-AT" dirty="0" err="1"/>
              <a:t>waiting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functionality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88662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Thanks</a:t>
            </a:r>
            <a:r>
              <a:rPr lang="de-AT" dirty="0">
                <a:latin typeface="Aleo" panose="020F0502020204030203" pitchFamily="34" charset="0"/>
              </a:rPr>
              <a:t>!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3041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866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/>
              <a:t>Mountaineer</a:t>
            </a:r>
            <a:endParaRPr lang="de-AT" dirty="0">
              <a:latin typeface="Ale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B49F47-D13C-4D6E-B1D6-272447A0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347" y="3602037"/>
            <a:ext cx="6160168" cy="1655763"/>
          </a:xfrm>
        </p:spPr>
        <p:txBody>
          <a:bodyPr/>
          <a:lstStyle/>
          <a:p>
            <a:pPr algn="r"/>
            <a:r>
              <a:rPr lang="de-AT" dirty="0"/>
              <a:t>An Update.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7180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350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BCBB61-F287-48B0-8946-80B54FBFB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Monitoring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47A824-0ACB-46E2-9D87-4D117A5AC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Simulation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Heartrate</a:t>
            </a:r>
            <a:r>
              <a:rPr lang="de-AT" dirty="0"/>
              <a:t> Sensor</a:t>
            </a:r>
          </a:p>
          <a:p>
            <a:r>
              <a:rPr lang="de-AT" dirty="0"/>
              <a:t>Bluetooth LE </a:t>
            </a:r>
            <a:r>
              <a:rPr lang="de-AT" dirty="0" err="1"/>
              <a:t>connection</a:t>
            </a:r>
            <a:endParaRPr lang="de-AT" dirty="0"/>
          </a:p>
          <a:p>
            <a:r>
              <a:rPr lang="de-AT" dirty="0" err="1"/>
              <a:t>Calculate</a:t>
            </a:r>
            <a:endParaRPr lang="de-AT" dirty="0"/>
          </a:p>
          <a:p>
            <a:pPr lvl="1"/>
            <a:r>
              <a:rPr lang="de-AT" dirty="0"/>
              <a:t>Fitness</a:t>
            </a:r>
          </a:p>
          <a:p>
            <a:pPr lvl="1"/>
            <a:r>
              <a:rPr lang="de-AT" dirty="0"/>
              <a:t>Fatigue</a:t>
            </a:r>
          </a:p>
          <a:p>
            <a:pPr lvl="1"/>
            <a:r>
              <a:rPr lang="de-AT" dirty="0"/>
              <a:t>Performance</a:t>
            </a:r>
          </a:p>
          <a:p>
            <a:pPr lvl="1"/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210588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ACAE63-BA98-4C8F-B9DF-1EB7AAFC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Monitoring #2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7F940808-767F-44C7-A9A6-A98871225A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630" y="1690689"/>
            <a:ext cx="2701227" cy="480218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F5092ED-C8A8-424B-9C8B-4B5F263821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386" y="1690690"/>
            <a:ext cx="2701227" cy="4802181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7A5B905E-1EFE-4E85-96B7-79EFC5F3AF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42" y="1690689"/>
            <a:ext cx="2701227" cy="480218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096495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ACAE63-BA98-4C8F-B9DF-1EB7AAFC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</a:t>
            </a:r>
            <a:r>
              <a:rPr lang="de-AT"/>
              <a:t>Monitoring #3</a:t>
            </a:r>
            <a:endParaRPr lang="de-AT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A5B905E-1EFE-4E85-96B7-79EFC5F3AF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267" b="5918"/>
          <a:stretch/>
        </p:blipFill>
        <p:spPr>
          <a:xfrm>
            <a:off x="3426921" y="1690693"/>
            <a:ext cx="5338157" cy="425290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51899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F693DC-8E29-4BCA-A881-0F41BA5F6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Problem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4EAD0F-4FEB-4715-8CC3-4C1C7A68B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AT" dirty="0" err="1"/>
              <a:t>Existing</a:t>
            </a:r>
            <a:r>
              <a:rPr lang="de-AT" dirty="0"/>
              <a:t> Apps </a:t>
            </a:r>
            <a:r>
              <a:rPr lang="de-AT" dirty="0" err="1"/>
              <a:t>are</a:t>
            </a:r>
            <a:r>
              <a:rPr lang="de-AT" dirty="0"/>
              <a:t> not </a:t>
            </a:r>
            <a:r>
              <a:rPr lang="de-AT" dirty="0" err="1"/>
              <a:t>designed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moutain</a:t>
            </a:r>
            <a:r>
              <a:rPr lang="de-AT" dirty="0"/>
              <a:t> </a:t>
            </a:r>
            <a:r>
              <a:rPr lang="de-AT" dirty="0" err="1"/>
              <a:t>climbers</a:t>
            </a:r>
            <a:endParaRPr lang="de-AT" dirty="0"/>
          </a:p>
          <a:p>
            <a:pPr>
              <a:buFont typeface="Arial" panose="020B0604020202020204" pitchFamily="34" charset="0"/>
              <a:buChar char="•"/>
            </a:pPr>
            <a:endParaRPr lang="de-AT" dirty="0"/>
          </a:p>
          <a:p>
            <a:pPr>
              <a:buFont typeface="Arial" panose="020B0604020202020204" pitchFamily="34" charset="0"/>
              <a:buChar char="•"/>
            </a:pPr>
            <a:r>
              <a:rPr lang="de-AT" dirty="0" err="1"/>
              <a:t>They</a:t>
            </a:r>
            <a:r>
              <a:rPr lang="de-AT" dirty="0"/>
              <a:t> miss </a:t>
            </a:r>
            <a:r>
              <a:rPr lang="de-AT" dirty="0" err="1"/>
              <a:t>some</a:t>
            </a:r>
            <a:r>
              <a:rPr lang="de-AT" dirty="0"/>
              <a:t> </a:t>
            </a:r>
            <a:r>
              <a:rPr lang="de-AT" dirty="0" err="1"/>
              <a:t>important</a:t>
            </a:r>
            <a:r>
              <a:rPr lang="de-AT" dirty="0"/>
              <a:t> </a:t>
            </a:r>
            <a:r>
              <a:rPr lang="de-AT" dirty="0" err="1"/>
              <a:t>information</a:t>
            </a:r>
            <a:r>
              <a:rPr lang="de-AT" dirty="0"/>
              <a:t>:</a:t>
            </a:r>
          </a:p>
          <a:p>
            <a:pPr lvl="1"/>
            <a:r>
              <a:rPr lang="de-AT" dirty="0" err="1"/>
              <a:t>Covered</a:t>
            </a:r>
            <a:r>
              <a:rPr lang="de-AT" dirty="0"/>
              <a:t> </a:t>
            </a:r>
            <a:r>
              <a:rPr lang="de-AT" dirty="0" err="1"/>
              <a:t>altitude</a:t>
            </a:r>
            <a:endParaRPr lang="de-AT" dirty="0"/>
          </a:p>
          <a:p>
            <a:pPr lvl="1"/>
            <a:r>
              <a:rPr lang="de-AT" dirty="0"/>
              <a:t>Time </a:t>
            </a:r>
            <a:r>
              <a:rPr lang="de-AT" dirty="0" err="1"/>
              <a:t>spent</a:t>
            </a:r>
            <a:r>
              <a:rPr lang="de-AT" dirty="0"/>
              <a:t> </a:t>
            </a:r>
            <a:r>
              <a:rPr lang="de-AT" dirty="0" err="1"/>
              <a:t>walking</a:t>
            </a:r>
            <a:r>
              <a:rPr lang="de-AT" dirty="0"/>
              <a:t> </a:t>
            </a:r>
            <a:r>
              <a:rPr lang="de-AT" dirty="0" err="1"/>
              <a:t>uphill</a:t>
            </a:r>
            <a:r>
              <a:rPr lang="de-AT" dirty="0"/>
              <a:t>/</a:t>
            </a:r>
            <a:r>
              <a:rPr lang="de-AT" dirty="0" err="1"/>
              <a:t>downhill</a:t>
            </a:r>
            <a:endParaRPr lang="de-AT" dirty="0"/>
          </a:p>
          <a:p>
            <a:pPr lvl="1"/>
            <a:r>
              <a:rPr lang="de-AT" dirty="0" err="1"/>
              <a:t>Calculation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calories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4339264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5FDC98-5B8E-4D8E-B780-2D840641F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Basic Information</a:t>
            </a:r>
          </a:p>
          <a:p>
            <a:pPr lvl="1"/>
            <a:r>
              <a:rPr lang="de-AT" dirty="0" err="1"/>
              <a:t>Stopwatch</a:t>
            </a:r>
            <a:endParaRPr lang="de-AT" dirty="0"/>
          </a:p>
          <a:p>
            <a:pPr lvl="1"/>
            <a:r>
              <a:rPr lang="de-AT" dirty="0"/>
              <a:t>Starttime</a:t>
            </a:r>
          </a:p>
          <a:p>
            <a:endParaRPr lang="de-AT" dirty="0"/>
          </a:p>
          <a:p>
            <a:r>
              <a:rPr lang="de-AT" dirty="0"/>
              <a:t>Location (GPS)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3F50442-BF58-4E30-B7B8-EE2436984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3" y="1461327"/>
            <a:ext cx="2652545" cy="4715636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6096002" y="1461327"/>
            <a:ext cx="2652545" cy="21502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7360919" y="3611537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6096001" y="3878237"/>
            <a:ext cx="2652545" cy="2171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085FCD2-0A9D-4955-A536-C1C012E240DB}"/>
              </a:ext>
            </a:extLst>
          </p:cNvPr>
          <p:cNvSpPr/>
          <p:nvPr/>
        </p:nvSpPr>
        <p:spPr>
          <a:xfrm>
            <a:off x="6096000" y="4253521"/>
            <a:ext cx="2652545" cy="1923441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6096000" y="3611536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DAFD8D8C-4938-448E-B99B-973AEBD1BDD1}"/>
              </a:ext>
            </a:extLst>
          </p:cNvPr>
          <p:cNvSpPr/>
          <p:nvPr/>
        </p:nvSpPr>
        <p:spPr>
          <a:xfrm>
            <a:off x="6096000" y="4095407"/>
            <a:ext cx="45719" cy="158113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1F6CEE71-16E5-4741-B345-CDB60D9DBB78}"/>
              </a:ext>
            </a:extLst>
          </p:cNvPr>
          <p:cNvSpPr/>
          <p:nvPr/>
        </p:nvSpPr>
        <p:spPr>
          <a:xfrm>
            <a:off x="7360919" y="4095407"/>
            <a:ext cx="1387625" cy="158113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015895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nhaltsplatzhalter 4">
            <a:extLst>
              <a:ext uri="{FF2B5EF4-FFF2-40B4-BE49-F238E27FC236}">
                <a16:creationId xmlns:a16="http://schemas.microsoft.com/office/drawing/2014/main" id="{06625595-C670-4C91-8266-FFB6B5BFC1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647" y="1457949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#2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6096651" y="1459638"/>
            <a:ext cx="2652545" cy="21502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6096000" y="3610433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6096653" y="3878238"/>
            <a:ext cx="2652545" cy="37307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085FCD2-0A9D-4955-A536-C1C012E240DB}"/>
              </a:ext>
            </a:extLst>
          </p:cNvPr>
          <p:cNvSpPr/>
          <p:nvPr/>
        </p:nvSpPr>
        <p:spPr>
          <a:xfrm>
            <a:off x="6096652" y="4253522"/>
            <a:ext cx="2652545" cy="1923441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8703477" y="3611537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E6F8F183-D390-433E-9348-E8F0F291DFA1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 err="1"/>
              <a:t>Step</a:t>
            </a:r>
            <a:r>
              <a:rPr lang="de-AT" dirty="0"/>
              <a:t> Count</a:t>
            </a:r>
          </a:p>
          <a:p>
            <a:endParaRPr lang="de-AT" dirty="0"/>
          </a:p>
          <a:p>
            <a:r>
              <a:rPr lang="de-AT" dirty="0" err="1"/>
              <a:t>Step</a:t>
            </a:r>
            <a:r>
              <a:rPr lang="de-AT" dirty="0"/>
              <a:t> </a:t>
            </a:r>
            <a:r>
              <a:rPr lang="de-AT" dirty="0" err="1"/>
              <a:t>Frequency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2445492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4">
            <a:extLst>
              <a:ext uri="{FF2B5EF4-FFF2-40B4-BE49-F238E27FC236}">
                <a16:creationId xmlns:a16="http://schemas.microsoft.com/office/drawing/2014/main" id="{B376D235-238F-4842-84C5-4DF646F208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57948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#3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6096007" y="1461327"/>
            <a:ext cx="2652545" cy="34075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7360924" y="4868837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6096006" y="5135537"/>
            <a:ext cx="2652545" cy="1041426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6096005" y="4868836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D164CBFE-347A-459D-93F2-01D0B7D2CCA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Heart Rate</a:t>
            </a:r>
          </a:p>
          <a:p>
            <a:r>
              <a:rPr lang="de-AT" dirty="0"/>
              <a:t>Energy </a:t>
            </a:r>
            <a:r>
              <a:rPr lang="de-AT" dirty="0" err="1"/>
              <a:t>Expenditure</a:t>
            </a:r>
            <a:endParaRPr lang="de-AT" dirty="0"/>
          </a:p>
          <a:p>
            <a:endParaRPr lang="de-AT" dirty="0"/>
          </a:p>
          <a:p>
            <a:r>
              <a:rPr lang="de-AT" dirty="0"/>
              <a:t>Bluetooth HR Monitor</a:t>
            </a:r>
          </a:p>
          <a:p>
            <a:r>
              <a:rPr lang="de-AT" dirty="0"/>
              <a:t>Simulation</a:t>
            </a:r>
          </a:p>
        </p:txBody>
      </p:sp>
    </p:spTree>
    <p:extLst>
      <p:ext uri="{BB962C8B-B14F-4D97-AF65-F5344CB8AC3E}">
        <p14:creationId xmlns:p14="http://schemas.microsoft.com/office/powerpoint/2010/main" val="36096028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nhaltsplatzhalter 4">
            <a:extLst>
              <a:ext uri="{FF2B5EF4-FFF2-40B4-BE49-F238E27FC236}">
                <a16:creationId xmlns:a16="http://schemas.microsoft.com/office/drawing/2014/main" id="{EEC0D7E3-8D0C-4357-B6A4-71A622959F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3" y="1457949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#4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6096000" y="1461328"/>
            <a:ext cx="2652545" cy="34049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6095997" y="4866297"/>
            <a:ext cx="1387626" cy="41513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6095999" y="5281429"/>
            <a:ext cx="2652545" cy="2171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8702823" y="4866297"/>
            <a:ext cx="45721" cy="41513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CEF66CC6-7718-448C-8A5A-3EFE21E734AD}"/>
              </a:ext>
            </a:extLst>
          </p:cNvPr>
          <p:cNvSpPr/>
          <p:nvPr/>
        </p:nvSpPr>
        <p:spPr>
          <a:xfrm>
            <a:off x="6095999" y="5746248"/>
            <a:ext cx="2652545" cy="430715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DE0B433-7AD4-4DEC-85D9-364B2BB7E1FB}"/>
              </a:ext>
            </a:extLst>
          </p:cNvPr>
          <p:cNvSpPr/>
          <p:nvPr/>
        </p:nvSpPr>
        <p:spPr>
          <a:xfrm>
            <a:off x="8702823" y="5498599"/>
            <a:ext cx="45721" cy="247648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0293F61-D9A3-4240-BFA6-FEBEC7CC9DF7}"/>
              </a:ext>
            </a:extLst>
          </p:cNvPr>
          <p:cNvSpPr/>
          <p:nvPr/>
        </p:nvSpPr>
        <p:spPr>
          <a:xfrm>
            <a:off x="6095997" y="5498599"/>
            <a:ext cx="1387626" cy="247648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A40FF804-9886-4984-AE31-8B3AED8C363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 err="1"/>
              <a:t>Weather</a:t>
            </a:r>
            <a:r>
              <a:rPr lang="de-AT" dirty="0"/>
              <a:t> Forecast</a:t>
            </a:r>
          </a:p>
          <a:p>
            <a:pPr lvl="1"/>
            <a:r>
              <a:rPr lang="de-AT" dirty="0" err="1"/>
              <a:t>Temperature</a:t>
            </a:r>
            <a:endParaRPr lang="de-AT" dirty="0"/>
          </a:p>
          <a:p>
            <a:pPr lvl="1"/>
            <a:r>
              <a:rPr lang="de-AT" dirty="0"/>
              <a:t>Rain</a:t>
            </a:r>
          </a:p>
          <a:p>
            <a:pPr lvl="1"/>
            <a:r>
              <a:rPr lang="de-AT" dirty="0"/>
              <a:t>Wind</a:t>
            </a:r>
          </a:p>
          <a:p>
            <a:endParaRPr lang="de-AT" dirty="0"/>
          </a:p>
          <a:p>
            <a:r>
              <a:rPr lang="de-AT" dirty="0" err="1"/>
              <a:t>OpenWeatherMap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0554260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A75EB0-5A24-414A-B597-77472A2FB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#5</a:t>
            </a:r>
          </a:p>
        </p:txBody>
      </p:sp>
      <p:pic>
        <p:nvPicPr>
          <p:cNvPr id="8" name="Inhaltsplatzhalter 4">
            <a:extLst>
              <a:ext uri="{FF2B5EF4-FFF2-40B4-BE49-F238E27FC236}">
                <a16:creationId xmlns:a16="http://schemas.microsoft.com/office/drawing/2014/main" id="{44B2458C-D034-40CF-A83C-9F6A34A77A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55737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C308967-E234-4DE8-B193-1C83867A3CE2}"/>
              </a:ext>
            </a:extLst>
          </p:cNvPr>
          <p:cNvSpPr/>
          <p:nvPr/>
        </p:nvSpPr>
        <p:spPr>
          <a:xfrm>
            <a:off x="6096650" y="1461328"/>
            <a:ext cx="2652545" cy="315605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A4138A3-90FC-4802-A409-279252342951}"/>
              </a:ext>
            </a:extLst>
          </p:cNvPr>
          <p:cNvSpPr/>
          <p:nvPr/>
        </p:nvSpPr>
        <p:spPr>
          <a:xfrm>
            <a:off x="6096649" y="5074578"/>
            <a:ext cx="2652545" cy="1102385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FFD8331B-7BCB-4849-A9F6-64D8ED703762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User Data</a:t>
            </a:r>
          </a:p>
          <a:p>
            <a:endParaRPr lang="de-AT" dirty="0"/>
          </a:p>
          <a:p>
            <a:r>
              <a:rPr lang="de-AT" dirty="0" err="1"/>
              <a:t>From</a:t>
            </a:r>
            <a:r>
              <a:rPr lang="de-AT" dirty="0"/>
              <a:t> Pedometer</a:t>
            </a:r>
          </a:p>
          <a:p>
            <a:pPr lvl="1"/>
            <a:r>
              <a:rPr lang="de-AT" dirty="0" err="1"/>
              <a:t>Distance</a:t>
            </a:r>
            <a:endParaRPr lang="de-AT" dirty="0"/>
          </a:p>
          <a:p>
            <a:pPr lvl="1"/>
            <a:r>
              <a:rPr lang="de-AT" dirty="0"/>
              <a:t>Speed</a:t>
            </a:r>
          </a:p>
          <a:p>
            <a:pPr lvl="1"/>
            <a:r>
              <a:rPr lang="de-AT" dirty="0"/>
              <a:t>Energy </a:t>
            </a:r>
            <a:r>
              <a:rPr lang="de-AT" dirty="0" err="1"/>
              <a:t>Expenditure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1389568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Design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AT" dirty="0"/>
              <a:t>New UI</a:t>
            </a:r>
          </a:p>
          <a:p>
            <a:endParaRPr lang="de-AT" dirty="0"/>
          </a:p>
          <a:p>
            <a:r>
              <a:rPr lang="de-AT" dirty="0"/>
              <a:t>New Design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6CEB9E4-3E97-4DDF-9EC7-0B97744CF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8603" y="484994"/>
            <a:ext cx="3279444" cy="583012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402456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Design #2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AT" dirty="0"/>
              <a:t>Demo!</a:t>
            </a:r>
          </a:p>
        </p:txBody>
      </p:sp>
      <p:pic>
        <p:nvPicPr>
          <p:cNvPr id="5" name="2017_12_15_22_49_02">
            <a:hlinkClick r:id="" action="ppaction://media"/>
            <a:extLst>
              <a:ext uri="{FF2B5EF4-FFF2-40B4-BE49-F238E27FC236}">
                <a16:creationId xmlns:a16="http://schemas.microsoft.com/office/drawing/2014/main" id="{2360F4C2-E0CD-48A9-84D7-BB0BFA5BBB0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967"/>
                </p14:media>
              </p:ext>
            </p:extLst>
          </p:nvPr>
        </p:nvPicPr>
        <p:blipFill rotWithShape="1">
          <a:blip r:embed="rId4"/>
          <a:srcRect l="34301" r="34344"/>
          <a:stretch/>
        </p:blipFill>
        <p:spPr>
          <a:xfrm>
            <a:off x="7555832" y="484995"/>
            <a:ext cx="3282215" cy="588800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59659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2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0E5305-7C53-421E-87DB-958A001C6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Design #3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B35B293-2F54-4164-B0D2-3113986E2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61155"/>
            <a:ext cx="2777314" cy="493744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E43D3AC-6530-4E0D-8E2D-02765D3C65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7343" y="1461156"/>
            <a:ext cx="2777313" cy="4937447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86254BF1-0A26-400C-8E5F-8B6479765D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6486" y="1461155"/>
            <a:ext cx="2777314" cy="4937447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55873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Behind </a:t>
            </a:r>
            <a:r>
              <a:rPr lang="de-AT" dirty="0" err="1"/>
              <a:t>the</a:t>
            </a:r>
            <a:r>
              <a:rPr lang="de-AT" dirty="0"/>
              <a:t> Scenes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AT" dirty="0" err="1"/>
              <a:t>Basically</a:t>
            </a:r>
            <a:r>
              <a:rPr lang="de-AT" dirty="0"/>
              <a:t> </a:t>
            </a:r>
            <a:r>
              <a:rPr lang="de-AT" dirty="0" err="1"/>
              <a:t>refactored</a:t>
            </a:r>
            <a:r>
              <a:rPr lang="de-AT" dirty="0"/>
              <a:t> </a:t>
            </a:r>
            <a:r>
              <a:rPr lang="de-AT" dirty="0" err="1"/>
              <a:t>everything</a:t>
            </a:r>
            <a:endParaRPr lang="de-AT" dirty="0"/>
          </a:p>
          <a:p>
            <a:endParaRPr lang="de-AT" dirty="0"/>
          </a:p>
          <a:p>
            <a:r>
              <a:rPr lang="de-AT" dirty="0"/>
              <a:t>Factory Pattern</a:t>
            </a:r>
          </a:p>
          <a:p>
            <a:pPr lvl="1"/>
            <a:r>
              <a:rPr lang="de-AT" dirty="0"/>
              <a:t>Interface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Everything</a:t>
            </a:r>
            <a:r>
              <a:rPr lang="de-AT" dirty="0"/>
              <a:t>!</a:t>
            </a:r>
          </a:p>
          <a:p>
            <a:pPr lvl="1"/>
            <a:endParaRPr lang="de-AT" dirty="0"/>
          </a:p>
          <a:p>
            <a:r>
              <a:rPr lang="de-AT" dirty="0"/>
              <a:t>Simulation </a:t>
            </a:r>
            <a:r>
              <a:rPr lang="de-AT" dirty="0" err="1"/>
              <a:t>for</a:t>
            </a:r>
            <a:r>
              <a:rPr lang="de-AT" dirty="0"/>
              <a:t> all Sensors</a:t>
            </a:r>
          </a:p>
          <a:p>
            <a:pPr marL="0" indent="0">
              <a:buNone/>
            </a:pPr>
            <a:endParaRPr lang="de-AT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0C00112-1388-4A45-AD75-1865C9909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8725" y="957263"/>
            <a:ext cx="2505075" cy="52197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3430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Behind </a:t>
            </a:r>
            <a:r>
              <a:rPr lang="de-AT" dirty="0" err="1"/>
              <a:t>the</a:t>
            </a:r>
            <a:r>
              <a:rPr lang="de-AT" dirty="0"/>
              <a:t> Scenes #2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AT" dirty="0" err="1"/>
              <a:t>Dependencies</a:t>
            </a:r>
            <a:endParaRPr lang="de-AT" dirty="0"/>
          </a:p>
          <a:p>
            <a:pPr lvl="1"/>
            <a:r>
              <a:rPr lang="de-AT" dirty="0" err="1"/>
              <a:t>Firebase</a:t>
            </a:r>
            <a:endParaRPr lang="de-AT" dirty="0"/>
          </a:p>
          <a:p>
            <a:pPr lvl="1"/>
            <a:r>
              <a:rPr lang="de-AT" dirty="0" err="1"/>
              <a:t>AndroidAnnotations</a:t>
            </a:r>
            <a:endParaRPr lang="de-AT" dirty="0"/>
          </a:p>
          <a:p>
            <a:pPr lvl="1"/>
            <a:r>
              <a:rPr lang="de-AT" dirty="0" err="1"/>
              <a:t>Retrofit</a:t>
            </a:r>
            <a:endParaRPr lang="de-AT" dirty="0"/>
          </a:p>
          <a:p>
            <a:pPr lvl="1"/>
            <a:r>
              <a:rPr lang="de-AT" dirty="0" err="1"/>
              <a:t>EventBus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Kotlin</a:t>
            </a:r>
            <a:r>
              <a:rPr lang="de-AT" dirty="0"/>
              <a:t> </a:t>
            </a:r>
            <a:r>
              <a:rPr lang="de-AT" dirty="0" err="1"/>
              <a:t>anyone</a:t>
            </a:r>
            <a:r>
              <a:rPr lang="de-AT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35612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9C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7FE3DB-26ED-4DD5-A7DE-FC030AB0A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>
                <a:solidFill>
                  <a:schemeClr val="bg1"/>
                </a:solidFill>
              </a:rPr>
              <a:t>Solution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6DB322D-E9EA-4BAD-A873-A95B814ACA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5449" y="2348834"/>
            <a:ext cx="2961107" cy="296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8174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#1</a:t>
            </a:r>
          </a:p>
        </p:txBody>
      </p:sp>
      <p:pic>
        <p:nvPicPr>
          <p:cNvPr id="11" name="Inhaltsplatzhalter 10">
            <a:extLst>
              <a:ext uri="{FF2B5EF4-FFF2-40B4-BE49-F238E27FC236}">
                <a16:creationId xmlns:a16="http://schemas.microsoft.com/office/drawing/2014/main" id="{B882A8FB-2F1A-4EA3-8DA1-A25196B434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290" y="1871331"/>
            <a:ext cx="7937413" cy="462154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FF5FD7B0-A0CE-4F1D-830C-7C8B419565CC}"/>
              </a:ext>
            </a:extLst>
          </p:cNvPr>
          <p:cNvSpPr/>
          <p:nvPr/>
        </p:nvSpPr>
        <p:spPr>
          <a:xfrm>
            <a:off x="4532882" y="1229027"/>
            <a:ext cx="31262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AT" sz="2400" dirty="0">
                <a:latin typeface="Roboto Light" panose="02000000000000000000"/>
              </a:rPr>
              <a:t>Energy </a:t>
            </a:r>
            <a:r>
              <a:rPr lang="de-AT" sz="2400" dirty="0" err="1">
                <a:latin typeface="Roboto Light" panose="02000000000000000000"/>
              </a:rPr>
              <a:t>Expenditure</a:t>
            </a:r>
            <a:endParaRPr lang="de-AT" sz="2400" dirty="0">
              <a:latin typeface="Roboto Light" panose="020000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999353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#2</a:t>
            </a:r>
            <a:endParaRPr lang="de-AT" sz="2800" dirty="0"/>
          </a:p>
        </p:txBody>
      </p:sp>
      <p:pic>
        <p:nvPicPr>
          <p:cNvPr id="14" name="Inhaltsplatzhalter 13">
            <a:extLst>
              <a:ext uri="{FF2B5EF4-FFF2-40B4-BE49-F238E27FC236}">
                <a16:creationId xmlns:a16="http://schemas.microsoft.com/office/drawing/2014/main" id="{052FAD30-3A66-4869-80FD-9C26AEEA57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552" y="1870471"/>
            <a:ext cx="7938890" cy="46224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2FCC77A-B684-48B2-A716-668DAB65A4F5}"/>
              </a:ext>
            </a:extLst>
          </p:cNvPr>
          <p:cNvSpPr/>
          <p:nvPr/>
        </p:nvSpPr>
        <p:spPr>
          <a:xfrm>
            <a:off x="4532882" y="1229027"/>
            <a:ext cx="31262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AT" sz="2400" dirty="0">
                <a:latin typeface="Roboto Light" panose="02000000000000000000"/>
              </a:rPr>
              <a:t>Heart Rate</a:t>
            </a:r>
          </a:p>
        </p:txBody>
      </p:sp>
    </p:spTree>
    <p:extLst>
      <p:ext uri="{BB962C8B-B14F-4D97-AF65-F5344CB8AC3E}">
        <p14:creationId xmlns:p14="http://schemas.microsoft.com/office/powerpoint/2010/main" val="22214324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#3</a:t>
            </a:r>
            <a:endParaRPr lang="de-AT" sz="2800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F0839D7-F770-4B38-BE33-5B8556EBC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631" y="1848632"/>
            <a:ext cx="5134195" cy="298937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43C41142-3DDE-48C8-9EE6-8A9F78EC78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608" y="3185377"/>
            <a:ext cx="5259761" cy="306248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B6DCB23B-4AF0-41C0-A929-A758974659AD}"/>
              </a:ext>
            </a:extLst>
          </p:cNvPr>
          <p:cNvSpPr/>
          <p:nvPr/>
        </p:nvSpPr>
        <p:spPr>
          <a:xfrm>
            <a:off x="4532882" y="1229027"/>
            <a:ext cx="31262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AT" sz="2400" dirty="0" err="1">
                <a:latin typeface="Roboto Light" panose="02000000000000000000"/>
              </a:rPr>
              <a:t>Step</a:t>
            </a:r>
            <a:r>
              <a:rPr lang="de-AT" sz="2400" dirty="0">
                <a:latin typeface="Roboto Light" panose="02000000000000000000"/>
              </a:rPr>
              <a:t> Count, </a:t>
            </a:r>
            <a:r>
              <a:rPr lang="de-AT" sz="2400" dirty="0" err="1">
                <a:latin typeface="Roboto Light" panose="02000000000000000000"/>
              </a:rPr>
              <a:t>Map</a:t>
            </a:r>
            <a:endParaRPr lang="de-AT" sz="2400" dirty="0">
              <a:latin typeface="Roboto Light" panose="020000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5252017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#4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6433A12-06F5-45CD-9E4E-0487B4802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/>
              <a:t>Single Page</a:t>
            </a:r>
          </a:p>
          <a:p>
            <a:r>
              <a:rPr lang="de-AT" dirty="0" err="1"/>
              <a:t>Everything</a:t>
            </a:r>
            <a:r>
              <a:rPr lang="de-AT" dirty="0"/>
              <a:t> in JavaScript</a:t>
            </a:r>
          </a:p>
          <a:p>
            <a:pPr lvl="1"/>
            <a:r>
              <a:rPr lang="de-AT" dirty="0" err="1"/>
              <a:t>jQuery</a:t>
            </a:r>
            <a:r>
              <a:rPr lang="de-AT" dirty="0"/>
              <a:t>		-	</a:t>
            </a:r>
            <a:r>
              <a:rPr lang="de-AT" dirty="0" err="1"/>
              <a:t>why</a:t>
            </a:r>
            <a:r>
              <a:rPr lang="de-AT" dirty="0"/>
              <a:t> not?</a:t>
            </a:r>
          </a:p>
          <a:p>
            <a:pPr lvl="1"/>
            <a:r>
              <a:rPr lang="de-AT" dirty="0" err="1"/>
              <a:t>bootstrap</a:t>
            </a:r>
            <a:r>
              <a:rPr lang="de-AT" dirty="0"/>
              <a:t>	-	UI </a:t>
            </a:r>
            <a:r>
              <a:rPr lang="de-AT" dirty="0" err="1"/>
              <a:t>components</a:t>
            </a:r>
            <a:endParaRPr lang="de-AT" dirty="0"/>
          </a:p>
          <a:p>
            <a:pPr lvl="1"/>
            <a:r>
              <a:rPr lang="de-AT" dirty="0"/>
              <a:t>doT.js		-	</a:t>
            </a:r>
            <a:r>
              <a:rPr lang="de-AT" dirty="0" err="1"/>
              <a:t>template</a:t>
            </a:r>
            <a:r>
              <a:rPr lang="de-AT" dirty="0"/>
              <a:t> </a:t>
            </a:r>
            <a:r>
              <a:rPr lang="de-AT" dirty="0" err="1"/>
              <a:t>engine</a:t>
            </a:r>
            <a:endParaRPr lang="de-AT" dirty="0"/>
          </a:p>
          <a:p>
            <a:pPr lvl="1"/>
            <a:r>
              <a:rPr lang="de-AT" dirty="0"/>
              <a:t>firebase.js	-	</a:t>
            </a:r>
            <a:r>
              <a:rPr lang="de-AT" dirty="0" err="1"/>
              <a:t>database</a:t>
            </a:r>
            <a:r>
              <a:rPr lang="de-AT" dirty="0"/>
              <a:t> </a:t>
            </a:r>
            <a:r>
              <a:rPr lang="de-AT" dirty="0" err="1"/>
              <a:t>api</a:t>
            </a:r>
            <a:endParaRPr lang="de-AT" dirty="0"/>
          </a:p>
          <a:p>
            <a:pPr lvl="1"/>
            <a:r>
              <a:rPr lang="de-AT" dirty="0"/>
              <a:t>chart.js		-	</a:t>
            </a:r>
            <a:r>
              <a:rPr lang="de-AT" dirty="0" err="1"/>
              <a:t>charts</a:t>
            </a:r>
            <a:endParaRPr lang="de-AT" dirty="0"/>
          </a:p>
          <a:p>
            <a:pPr lvl="1"/>
            <a:r>
              <a:rPr lang="de-AT" dirty="0"/>
              <a:t>moment.js	-	</a:t>
            </a:r>
            <a:r>
              <a:rPr lang="de-AT"/>
              <a:t>date/time </a:t>
            </a:r>
            <a:r>
              <a:rPr lang="de-AT" dirty="0" err="1"/>
              <a:t>library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636121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F7493D-264F-4A70-8F54-C6966E9D5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Respiration </a:t>
            </a:r>
            <a:r>
              <a:rPr lang="de-AT" dirty="0" err="1"/>
              <a:t>Frequency</a:t>
            </a:r>
            <a:r>
              <a:rPr lang="de-AT" dirty="0"/>
              <a:t> #1</a:t>
            </a:r>
          </a:p>
        </p:txBody>
      </p:sp>
      <p:pic>
        <p:nvPicPr>
          <p:cNvPr id="42" name="Inhaltsplatzhalter 41">
            <a:extLst>
              <a:ext uri="{FF2B5EF4-FFF2-40B4-BE49-F238E27FC236}">
                <a16:creationId xmlns:a16="http://schemas.microsoft.com/office/drawing/2014/main" id="{6E5D4EE7-BDEB-45A4-B2AC-C63954D3EF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2720"/>
            <a:ext cx="6090505" cy="3482240"/>
          </a:xfrm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1F1C3E06-5624-4C9F-868D-CB2A206CA5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3991" y="1831512"/>
            <a:ext cx="4868217" cy="3644655"/>
          </a:xfrm>
          <a:prstGeom prst="rect">
            <a:avLst/>
          </a:prstGeom>
        </p:spPr>
      </p:pic>
      <p:sp>
        <p:nvSpPr>
          <p:cNvPr id="49" name="Pfeil: nach rechts 48">
            <a:extLst>
              <a:ext uri="{FF2B5EF4-FFF2-40B4-BE49-F238E27FC236}">
                <a16:creationId xmlns:a16="http://schemas.microsoft.com/office/drawing/2014/main" id="{1DE9C6F1-7028-453E-AA1C-F2792CC55F7D}"/>
              </a:ext>
            </a:extLst>
          </p:cNvPr>
          <p:cNvSpPr/>
          <p:nvPr/>
        </p:nvSpPr>
        <p:spPr>
          <a:xfrm>
            <a:off x="6101497" y="3295181"/>
            <a:ext cx="980939" cy="267635"/>
          </a:xfrm>
          <a:prstGeom prst="rightArrow">
            <a:avLst/>
          </a:prstGeom>
          <a:solidFill>
            <a:srgbClr val="9CD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83388EFF-45E6-47EB-A0EF-E7A4B079ACF2}"/>
              </a:ext>
            </a:extLst>
          </p:cNvPr>
          <p:cNvSpPr txBox="1"/>
          <p:nvPr/>
        </p:nvSpPr>
        <p:spPr>
          <a:xfrm>
            <a:off x="2434302" y="5394960"/>
            <a:ext cx="122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Raw Data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27CD2508-0D99-4379-A346-D0BEFCF7549C}"/>
              </a:ext>
            </a:extLst>
          </p:cNvPr>
          <p:cNvSpPr txBox="1"/>
          <p:nvPr/>
        </p:nvSpPr>
        <p:spPr>
          <a:xfrm>
            <a:off x="8736616" y="5394960"/>
            <a:ext cx="19030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Original Data</a:t>
            </a:r>
          </a:p>
          <a:p>
            <a:pPr algn="ctr"/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Resampled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37333708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F7493D-264F-4A70-8F54-C6966E9D5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Respiration </a:t>
            </a:r>
            <a:r>
              <a:rPr lang="de-AT" dirty="0" err="1"/>
              <a:t>Frequency</a:t>
            </a:r>
            <a:r>
              <a:rPr lang="de-AT" dirty="0"/>
              <a:t> #2</a:t>
            </a:r>
          </a:p>
        </p:txBody>
      </p:sp>
      <p:pic>
        <p:nvPicPr>
          <p:cNvPr id="46" name="Grafik 45">
            <a:extLst>
              <a:ext uri="{FF2B5EF4-FFF2-40B4-BE49-F238E27FC236}">
                <a16:creationId xmlns:a16="http://schemas.microsoft.com/office/drawing/2014/main" id="{013BC7ED-57CA-474A-B818-F52D90619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57" y="1711565"/>
            <a:ext cx="5155794" cy="3859952"/>
          </a:xfrm>
          <a:prstGeom prst="rect">
            <a:avLst/>
          </a:prstGeom>
        </p:spPr>
      </p:pic>
      <p:pic>
        <p:nvPicPr>
          <p:cNvPr id="48" name="Grafik 47">
            <a:extLst>
              <a:ext uri="{FF2B5EF4-FFF2-40B4-BE49-F238E27FC236}">
                <a16:creationId xmlns:a16="http://schemas.microsoft.com/office/drawing/2014/main" id="{FA7DA3EB-4374-41E9-82F2-CC1D81329F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9651" y="1771918"/>
            <a:ext cx="4994564" cy="3739246"/>
          </a:xfrm>
          <a:prstGeom prst="rect">
            <a:avLst/>
          </a:prstGeom>
        </p:spPr>
      </p:pic>
      <p:sp>
        <p:nvSpPr>
          <p:cNvPr id="50" name="Pfeil: nach rechts 49">
            <a:extLst>
              <a:ext uri="{FF2B5EF4-FFF2-40B4-BE49-F238E27FC236}">
                <a16:creationId xmlns:a16="http://schemas.microsoft.com/office/drawing/2014/main" id="{D0223098-D063-46D2-811F-2B8223993116}"/>
              </a:ext>
            </a:extLst>
          </p:cNvPr>
          <p:cNvSpPr/>
          <p:nvPr/>
        </p:nvSpPr>
        <p:spPr>
          <a:xfrm>
            <a:off x="5663622" y="3507723"/>
            <a:ext cx="864756" cy="267635"/>
          </a:xfrm>
          <a:prstGeom prst="rightArrow">
            <a:avLst/>
          </a:prstGeom>
          <a:solidFill>
            <a:srgbClr val="9CD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12741964-BA47-4AFC-8E07-9FC437CEDDB2}"/>
              </a:ext>
            </a:extLst>
          </p:cNvPr>
          <p:cNvSpPr txBox="1"/>
          <p:nvPr/>
        </p:nvSpPr>
        <p:spPr>
          <a:xfrm>
            <a:off x="1616641" y="5551891"/>
            <a:ext cx="2235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FFT 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of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 256 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samples</a:t>
            </a:r>
            <a:endParaRPr lang="de-AT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E6532E78-3B0E-4AD8-BD8B-AF09CDCD17AF}"/>
              </a:ext>
            </a:extLst>
          </p:cNvPr>
          <p:cNvSpPr txBox="1"/>
          <p:nvPr/>
        </p:nvSpPr>
        <p:spPr>
          <a:xfrm>
            <a:off x="7310703" y="5551891"/>
            <a:ext cx="4132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Respiration 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Freq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. Over Time</a:t>
            </a:r>
          </a:p>
        </p:txBody>
      </p:sp>
    </p:spTree>
    <p:extLst>
      <p:ext uri="{BB962C8B-B14F-4D97-AF65-F5344CB8AC3E}">
        <p14:creationId xmlns:p14="http://schemas.microsoft.com/office/powerpoint/2010/main" val="14476737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2DFC73-2136-4FF1-8DF5-98D5F7498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Respiration </a:t>
            </a:r>
            <a:r>
              <a:rPr lang="de-AT" dirty="0" err="1"/>
              <a:t>Frequency</a:t>
            </a:r>
            <a:r>
              <a:rPr lang="de-AT" dirty="0"/>
              <a:t> #3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6AFE82-DC64-43CE-9B63-03DC5EE79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Implemented</a:t>
            </a:r>
            <a:r>
              <a:rPr lang="de-AT" dirty="0"/>
              <a:t> in </a:t>
            </a:r>
            <a:r>
              <a:rPr lang="de-AT" dirty="0" err="1"/>
              <a:t>Matlab</a:t>
            </a:r>
            <a:endParaRPr lang="de-AT" dirty="0"/>
          </a:p>
          <a:p>
            <a:endParaRPr lang="de-AT" dirty="0"/>
          </a:p>
          <a:p>
            <a:r>
              <a:rPr lang="de-AT" dirty="0"/>
              <a:t>Not </a:t>
            </a:r>
            <a:r>
              <a:rPr lang="de-AT" dirty="0" err="1"/>
              <a:t>sure</a:t>
            </a:r>
            <a:r>
              <a:rPr lang="de-AT" dirty="0"/>
              <a:t> </a:t>
            </a:r>
            <a:r>
              <a:rPr lang="de-AT" dirty="0" err="1"/>
              <a:t>if</a:t>
            </a:r>
            <a:r>
              <a:rPr lang="de-AT" dirty="0"/>
              <a:t> </a:t>
            </a:r>
            <a:r>
              <a:rPr lang="de-AT" dirty="0" err="1"/>
              <a:t>calculations</a:t>
            </a:r>
            <a:r>
              <a:rPr lang="de-AT" dirty="0"/>
              <a:t> </a:t>
            </a:r>
            <a:r>
              <a:rPr lang="de-AT" dirty="0" err="1"/>
              <a:t>are</a:t>
            </a:r>
            <a:r>
              <a:rPr lang="de-AT" dirty="0"/>
              <a:t> </a:t>
            </a:r>
            <a:r>
              <a:rPr lang="de-AT" dirty="0" err="1"/>
              <a:t>correct</a:t>
            </a:r>
            <a:endParaRPr lang="de-AT" dirty="0"/>
          </a:p>
          <a:p>
            <a:endParaRPr lang="de-AT" dirty="0"/>
          </a:p>
          <a:p>
            <a:r>
              <a:rPr lang="de-AT" dirty="0"/>
              <a:t>Time (on x-</a:t>
            </a:r>
            <a:r>
              <a:rPr lang="de-AT" dirty="0" err="1"/>
              <a:t>axis</a:t>
            </a:r>
            <a:r>
              <a:rPr lang="de-AT" dirty="0"/>
              <a:t>) not </a:t>
            </a:r>
            <a:r>
              <a:rPr lang="de-AT" dirty="0" err="1"/>
              <a:t>correct</a:t>
            </a:r>
            <a:endParaRPr lang="de-AT" dirty="0"/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2391450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268EA8-3FF3-4140-9E4B-CF5752B81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Detect Steps (Jiménez) #1</a:t>
            </a:r>
            <a:endParaRPr lang="de-AT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6508E09-920C-452F-94F7-1F1753AC30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65" y="1559846"/>
            <a:ext cx="5342857" cy="4000000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AB1B02B-DF7E-4191-8480-D1DA28CB9C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599" y="1559846"/>
            <a:ext cx="5342857" cy="400000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76395781-7CD2-4D84-9333-7FC25A1DAE84}"/>
              </a:ext>
            </a:extLst>
          </p:cNvPr>
          <p:cNvSpPr txBox="1"/>
          <p:nvPr/>
        </p:nvSpPr>
        <p:spPr>
          <a:xfrm>
            <a:off x="1418777" y="5539024"/>
            <a:ext cx="3332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 err="1"/>
              <a:t>magnitude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acceleration</a:t>
            </a:r>
            <a:endParaRPr lang="de-AT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9AE797D-2910-4C11-982A-2F17387FA4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1226" y="5824550"/>
            <a:ext cx="2295525" cy="60007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036A7A69-B93E-45A4-89BC-1C5F297069D0}"/>
              </a:ext>
            </a:extLst>
          </p:cNvPr>
          <p:cNvSpPr txBox="1"/>
          <p:nvPr/>
        </p:nvSpPr>
        <p:spPr>
          <a:xfrm>
            <a:off x="7613758" y="5455218"/>
            <a:ext cx="3332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 err="1"/>
              <a:t>local</a:t>
            </a:r>
            <a:r>
              <a:rPr lang="de-AT" dirty="0"/>
              <a:t> </a:t>
            </a:r>
            <a:r>
              <a:rPr lang="de-AT" dirty="0" err="1"/>
              <a:t>acceleration</a:t>
            </a:r>
            <a:r>
              <a:rPr lang="de-AT" dirty="0"/>
              <a:t> </a:t>
            </a:r>
            <a:r>
              <a:rPr lang="de-AT" dirty="0" err="1"/>
              <a:t>variance</a:t>
            </a:r>
            <a:endParaRPr lang="de-AT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890DAA59-67ED-4A54-8C6B-BE7ABFC145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00" y="5908356"/>
            <a:ext cx="2650028" cy="679715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37712A16-CC85-4F8F-A1B7-94FE20E088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31865" y="6091050"/>
            <a:ext cx="210502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9546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301087-A136-438E-89C6-B62BB5B0E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 Steps (Jiménez) #2</a:t>
            </a:r>
            <a:endParaRPr lang="de-AT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8FA8DC46-80F1-400A-B24F-C36509F75D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9" t="7175" r="8958" b="5173"/>
          <a:stretch/>
        </p:blipFill>
        <p:spPr>
          <a:xfrm>
            <a:off x="490194" y="1675967"/>
            <a:ext cx="4440025" cy="3506063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5D14231-D6C9-4D25-8A46-6CFEA31F92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5" r="8559"/>
          <a:stretch/>
        </p:blipFill>
        <p:spPr>
          <a:xfrm>
            <a:off x="6096000" y="1806921"/>
            <a:ext cx="5059117" cy="324415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41E5B05-29FF-4896-8FDD-F37325AF246A}"/>
              </a:ext>
            </a:extLst>
          </p:cNvPr>
          <p:cNvSpPr txBox="1"/>
          <p:nvPr/>
        </p:nvSpPr>
        <p:spPr>
          <a:xfrm>
            <a:off x="1671333" y="5158680"/>
            <a:ext cx="3332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thresholds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 and 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steps</a:t>
            </a:r>
            <a:endParaRPr lang="de-AT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78078FE-992A-46AA-93DC-CEBCDEB506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5182" y="5634485"/>
            <a:ext cx="1962755" cy="530027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F6EB92A-17D7-410E-869C-9EFD407C57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5182" y="6243326"/>
            <a:ext cx="1853739" cy="249542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5FE808FC-FA7A-4AE4-A2E4-D3A8A00B924E}"/>
              </a:ext>
            </a:extLst>
          </p:cNvPr>
          <p:cNvSpPr txBox="1"/>
          <p:nvPr/>
        </p:nvSpPr>
        <p:spPr>
          <a:xfrm>
            <a:off x="7188235" y="5044374"/>
            <a:ext cx="3332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thresholds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 and 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steps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 (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detailed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2419604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15C44F-F743-46C8-AE6E-AB3544576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59C176B-B709-4502-BF76-F0FA7ACC68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809" y="2257221"/>
            <a:ext cx="3230771" cy="2418759"/>
          </a:xfr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367F04D-A034-4EE8-AB1A-22BEF8688BE8}"/>
              </a:ext>
            </a:extLst>
          </p:cNvPr>
          <p:cNvSpPr/>
          <p:nvPr/>
        </p:nvSpPr>
        <p:spPr>
          <a:xfrm>
            <a:off x="778625" y="5057843"/>
            <a:ext cx="76754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AT" dirty="0"/>
              <a:t>p =  447.6164  267.6918 -206.1911  -65.5996   60.2650   17.3737    3.4912</a:t>
            </a:r>
          </a:p>
        </p:txBody>
      </p:sp>
    </p:spTree>
    <p:extLst>
      <p:ext uri="{BB962C8B-B14F-4D97-AF65-F5344CB8AC3E}">
        <p14:creationId xmlns:p14="http://schemas.microsoft.com/office/powerpoint/2010/main" val="1157429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0D7AEF-D4AF-4374-A8B0-778628C5C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Solution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410E66-4505-4D4C-BF73-4C44A9CC8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Android App</a:t>
            </a:r>
          </a:p>
          <a:p>
            <a:endParaRPr lang="de-AT" dirty="0"/>
          </a:p>
          <a:p>
            <a:r>
              <a:rPr lang="de-AT" dirty="0" err="1"/>
              <a:t>Specialized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>
                <a:latin typeface="Aleo" panose="020F0502020204030203" pitchFamily="34" charset="0"/>
              </a:rPr>
              <a:t>Mountaineers</a:t>
            </a:r>
            <a:endParaRPr lang="de-AT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64476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724" y="1698724"/>
            <a:ext cx="3460551" cy="3460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668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Mountaineer</a:t>
            </a:r>
            <a:endParaRPr lang="de-AT" dirty="0">
              <a:latin typeface="Ale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B49F47-D13C-4D6E-B1D6-272447A0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347" y="3602037"/>
            <a:ext cx="6160168" cy="1655763"/>
          </a:xfrm>
        </p:spPr>
        <p:txBody>
          <a:bodyPr/>
          <a:lstStyle/>
          <a:p>
            <a:pPr algn="r"/>
            <a:r>
              <a:rPr lang="de-AT" dirty="0"/>
              <a:t>The D </a:t>
            </a:r>
            <a:r>
              <a:rPr lang="de-AT" dirty="0" err="1"/>
              <a:t>is</a:t>
            </a:r>
            <a:r>
              <a:rPr lang="de-AT" dirty="0"/>
              <a:t> </a:t>
            </a:r>
            <a:r>
              <a:rPr lang="de-AT" dirty="0" err="1"/>
              <a:t>silent</a:t>
            </a:r>
            <a:r>
              <a:rPr lang="de-AT" dirty="0"/>
              <a:t>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81918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0649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B8B3C8A2-D316-4536-AD79-1A877671DF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Motivation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81E697E6-BAEB-40DC-AC0A-AEBAD1F66D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833171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CF54EB-A87E-4326-8336-B615DCFC7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Sport in Austria</a:t>
            </a:r>
          </a:p>
        </p:txBody>
      </p:sp>
      <p:graphicFrame>
        <p:nvGraphicFramePr>
          <p:cNvPr id="6" name="Inhaltsplatzhalter 5">
            <a:extLst>
              <a:ext uri="{FF2B5EF4-FFF2-40B4-BE49-F238E27FC236}">
                <a16:creationId xmlns:a16="http://schemas.microsoft.com/office/drawing/2014/main" id="{5332BD08-C4E1-4E83-A102-488D5AF651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8579463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71F45CE3-CB9F-451D-8655-AABFD194C28C}"/>
              </a:ext>
            </a:extLst>
          </p:cNvPr>
          <p:cNvSpPr txBox="1"/>
          <p:nvPr/>
        </p:nvSpPr>
        <p:spPr>
          <a:xfrm>
            <a:off x="838200" y="63693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Source: Statistik Austria - Ergebnisse im Überblick: Körperliche Aktivität (2014)</a:t>
            </a:r>
          </a:p>
        </p:txBody>
      </p:sp>
    </p:spTree>
    <p:extLst>
      <p:ext uri="{BB962C8B-B14F-4D97-AF65-F5344CB8AC3E}">
        <p14:creationId xmlns:p14="http://schemas.microsoft.com/office/powerpoint/2010/main" val="8929970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518F12D1-E499-4E8C-8E5E-B1E347F4C8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 err="1"/>
              <a:t>Conclusion</a:t>
            </a:r>
            <a:endParaRPr lang="de-AT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39AEE254-F37F-4EAA-AF21-36397F6017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 err="1"/>
              <a:t>We‘re</a:t>
            </a:r>
            <a:r>
              <a:rPr lang="de-AT" dirty="0"/>
              <a:t> </a:t>
            </a:r>
            <a:r>
              <a:rPr lang="de-AT" dirty="0" err="1"/>
              <a:t>lazy</a:t>
            </a:r>
            <a:r>
              <a:rPr lang="de-AT" dirty="0"/>
              <a:t> </a:t>
            </a:r>
            <a:r>
              <a:rPr lang="de-AT" dirty="0" err="1"/>
              <a:t>as</a:t>
            </a:r>
            <a:r>
              <a:rPr lang="de-AT" dirty="0"/>
              <a:t> fuck</a:t>
            </a:r>
          </a:p>
        </p:txBody>
      </p:sp>
    </p:spTree>
    <p:extLst>
      <p:ext uri="{BB962C8B-B14F-4D97-AF65-F5344CB8AC3E}">
        <p14:creationId xmlns:p14="http://schemas.microsoft.com/office/powerpoint/2010/main" val="9452547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D30C25B-E2B1-43EC-B9F5-F7E291A622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Problem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510FC2A4-207C-4EB5-BF91-A2A9159A19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933737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F693DC-8E29-4BCA-A881-0F41BA5F6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Problem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4EAD0F-4FEB-4715-8CC3-4C1C7A68B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AT" dirty="0" err="1"/>
              <a:t>Existing</a:t>
            </a:r>
            <a:r>
              <a:rPr lang="de-AT" dirty="0"/>
              <a:t> Apps </a:t>
            </a:r>
            <a:r>
              <a:rPr lang="de-AT" dirty="0" err="1"/>
              <a:t>are</a:t>
            </a:r>
            <a:r>
              <a:rPr lang="de-AT" dirty="0"/>
              <a:t> not </a:t>
            </a:r>
            <a:r>
              <a:rPr lang="de-AT" dirty="0" err="1"/>
              <a:t>designed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moutain</a:t>
            </a:r>
            <a:r>
              <a:rPr lang="de-AT" dirty="0"/>
              <a:t> </a:t>
            </a:r>
            <a:r>
              <a:rPr lang="de-AT" dirty="0" err="1"/>
              <a:t>climbers</a:t>
            </a:r>
            <a:endParaRPr lang="de-AT" dirty="0"/>
          </a:p>
          <a:p>
            <a:pPr>
              <a:buFont typeface="Arial" panose="020B0604020202020204" pitchFamily="34" charset="0"/>
              <a:buChar char="•"/>
            </a:pPr>
            <a:endParaRPr lang="de-AT" dirty="0"/>
          </a:p>
          <a:p>
            <a:pPr>
              <a:buFont typeface="Arial" panose="020B0604020202020204" pitchFamily="34" charset="0"/>
              <a:buChar char="•"/>
            </a:pPr>
            <a:r>
              <a:rPr lang="de-AT" dirty="0" err="1"/>
              <a:t>They</a:t>
            </a:r>
            <a:r>
              <a:rPr lang="de-AT" dirty="0"/>
              <a:t> miss </a:t>
            </a:r>
            <a:r>
              <a:rPr lang="de-AT" dirty="0" err="1"/>
              <a:t>some</a:t>
            </a:r>
            <a:r>
              <a:rPr lang="de-AT" dirty="0"/>
              <a:t> </a:t>
            </a:r>
            <a:r>
              <a:rPr lang="de-AT" dirty="0" err="1"/>
              <a:t>important</a:t>
            </a:r>
            <a:r>
              <a:rPr lang="de-AT" dirty="0"/>
              <a:t> </a:t>
            </a:r>
            <a:r>
              <a:rPr lang="de-AT" dirty="0" err="1"/>
              <a:t>information</a:t>
            </a:r>
            <a:r>
              <a:rPr lang="de-AT" dirty="0"/>
              <a:t>:</a:t>
            </a:r>
          </a:p>
          <a:p>
            <a:pPr lvl="1"/>
            <a:r>
              <a:rPr lang="de-AT" dirty="0" err="1"/>
              <a:t>Covered</a:t>
            </a:r>
            <a:r>
              <a:rPr lang="de-AT" dirty="0"/>
              <a:t> </a:t>
            </a:r>
            <a:r>
              <a:rPr lang="de-AT" dirty="0" err="1"/>
              <a:t>altitude</a:t>
            </a:r>
            <a:endParaRPr lang="de-AT" dirty="0"/>
          </a:p>
          <a:p>
            <a:pPr lvl="1"/>
            <a:r>
              <a:rPr lang="de-AT" dirty="0" err="1"/>
              <a:t>Calculation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calories</a:t>
            </a:r>
            <a:endParaRPr lang="de-AT" dirty="0"/>
          </a:p>
          <a:p>
            <a:pPr lvl="1"/>
            <a:r>
              <a:rPr lang="de-AT" dirty="0" err="1"/>
              <a:t>Weather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4887964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Mountaineer</a:t>
            </a:r>
            <a:endParaRPr lang="de-AT" dirty="0">
              <a:latin typeface="Ale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B49F47-D13C-4D6E-B1D6-272447A0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347" y="3602037"/>
            <a:ext cx="6160168" cy="1655763"/>
          </a:xfrm>
        </p:spPr>
        <p:txBody>
          <a:bodyPr/>
          <a:lstStyle/>
          <a:p>
            <a:pPr algn="r"/>
            <a:r>
              <a:rPr lang="de-AT" dirty="0" err="1"/>
              <a:t>Is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solution</a:t>
            </a:r>
            <a:r>
              <a:rPr lang="de-AT" dirty="0"/>
              <a:t>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81918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6846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D30C25B-E2B1-43EC-B9F5-F7E291A622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 err="1"/>
              <a:t>Functionality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88E922B-5856-48CA-A4DE-E3C0C8C546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064973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28FE66-862A-4087-A85F-C1FE207B5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Clarification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F71EF1-5EEC-4F71-9017-E55237247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MOSProject</a:t>
            </a:r>
            <a:endParaRPr lang="de-AT" dirty="0"/>
          </a:p>
          <a:p>
            <a:pPr lvl="1"/>
            <a:r>
              <a:rPr lang="de-AT" dirty="0" err="1"/>
              <a:t>Assignments</a:t>
            </a:r>
            <a:endParaRPr lang="de-AT" dirty="0"/>
          </a:p>
          <a:p>
            <a:pPr lvl="1"/>
            <a:endParaRPr lang="de-AT" dirty="0"/>
          </a:p>
          <a:p>
            <a:r>
              <a:rPr lang="de-AT" dirty="0" err="1">
                <a:latin typeface="Aleo" panose="020F0502020204030203" pitchFamily="34" charset="0"/>
              </a:rPr>
              <a:t>Mountaineer</a:t>
            </a:r>
            <a:endParaRPr lang="de-AT" dirty="0"/>
          </a:p>
          <a:p>
            <a:pPr lvl="1"/>
            <a:r>
              <a:rPr lang="de-AT" dirty="0"/>
              <a:t>Prototype </a:t>
            </a:r>
            <a:r>
              <a:rPr lang="de-AT" dirty="0" err="1"/>
              <a:t>Application</a:t>
            </a:r>
            <a:endParaRPr lang="de-AT" dirty="0"/>
          </a:p>
          <a:p>
            <a:pPr lvl="1"/>
            <a:endParaRPr lang="de-AT" dirty="0"/>
          </a:p>
          <a:p>
            <a:r>
              <a:rPr lang="de-AT" dirty="0" err="1">
                <a:latin typeface="Aleo" panose="020F0502020204030203" pitchFamily="34" charset="0"/>
              </a:rPr>
              <a:t>Mountaineer</a:t>
            </a:r>
            <a:r>
              <a:rPr lang="de-AT" dirty="0" err="1"/>
              <a:t>Web</a:t>
            </a:r>
            <a:endParaRPr lang="de-AT" dirty="0"/>
          </a:p>
          <a:p>
            <a:pPr lvl="1"/>
            <a:r>
              <a:rPr lang="de-AT" dirty="0" err="1"/>
              <a:t>Visualization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266173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DE2478-49C7-452D-AB2E-F7C61DC07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Functionality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6735D9-D5CF-48EA-917D-AE7353AF8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Add </a:t>
            </a:r>
            <a:r>
              <a:rPr lang="de-AT" dirty="0" err="1"/>
              <a:t>tours</a:t>
            </a:r>
            <a:r>
              <a:rPr lang="de-AT" dirty="0"/>
              <a:t>/</a:t>
            </a:r>
            <a:r>
              <a:rPr lang="de-AT" dirty="0" err="1"/>
              <a:t>trips</a:t>
            </a:r>
            <a:endParaRPr lang="de-AT" dirty="0"/>
          </a:p>
          <a:p>
            <a:endParaRPr lang="de-AT" dirty="0"/>
          </a:p>
          <a:p>
            <a:r>
              <a:rPr lang="de-AT" dirty="0"/>
              <a:t>Monitor </a:t>
            </a:r>
            <a:r>
              <a:rPr lang="de-AT" dirty="0" err="1"/>
              <a:t>weather</a:t>
            </a:r>
            <a:r>
              <a:rPr lang="de-AT" dirty="0"/>
              <a:t> and </a:t>
            </a:r>
            <a:r>
              <a:rPr lang="de-AT" dirty="0" err="1"/>
              <a:t>health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  <a:p>
            <a:pPr marL="0" indent="0">
              <a:buNone/>
            </a:pPr>
            <a:endParaRPr lang="de-AT" dirty="0"/>
          </a:p>
          <a:p>
            <a:r>
              <a:rPr lang="de-AT" dirty="0"/>
              <a:t>Display </a:t>
            </a:r>
            <a:r>
              <a:rPr lang="de-AT" dirty="0" err="1"/>
              <a:t>details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completed</a:t>
            </a:r>
            <a:r>
              <a:rPr lang="de-AT" dirty="0"/>
              <a:t> </a:t>
            </a:r>
            <a:r>
              <a:rPr lang="de-AT" dirty="0" err="1"/>
              <a:t>tours</a:t>
            </a:r>
            <a:endParaRPr lang="de-AT" dirty="0"/>
          </a:p>
          <a:p>
            <a:endParaRPr lang="de-AT" dirty="0"/>
          </a:p>
          <a:p>
            <a:r>
              <a:rPr lang="de-AT" dirty="0"/>
              <a:t>Tracking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altitude</a:t>
            </a:r>
            <a:endParaRPr lang="de-AT" dirty="0"/>
          </a:p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1DA138E-0A2C-41D5-A60C-1FFDCA0E434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4110295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D30C25B-E2B1-43EC-B9F5-F7E291A622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 err="1"/>
              <a:t>Functionality</a:t>
            </a:r>
            <a:endParaRPr lang="de-AT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510FC2A4-207C-4EB5-BF91-A2A9159A19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/>
              <a:t>The Android </a:t>
            </a:r>
            <a:r>
              <a:rPr lang="de-AT" dirty="0" err="1"/>
              <a:t>Application</a:t>
            </a:r>
            <a:r>
              <a:rPr lang="de-A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436644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DE2478-49C7-452D-AB2E-F7C61DC07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Functionality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6735D9-D5CF-48EA-917D-AE7353AF8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Add </a:t>
            </a:r>
            <a:r>
              <a:rPr lang="de-AT" dirty="0" err="1"/>
              <a:t>tours</a:t>
            </a:r>
            <a:r>
              <a:rPr lang="de-AT" dirty="0"/>
              <a:t>/</a:t>
            </a:r>
            <a:r>
              <a:rPr lang="de-AT" dirty="0" err="1"/>
              <a:t>trips</a:t>
            </a:r>
            <a:endParaRPr lang="de-AT" dirty="0"/>
          </a:p>
          <a:p>
            <a:endParaRPr lang="de-AT" dirty="0"/>
          </a:p>
          <a:p>
            <a:r>
              <a:rPr lang="de-AT" dirty="0"/>
              <a:t>Monitor </a:t>
            </a:r>
            <a:r>
              <a:rPr lang="de-AT" dirty="0" err="1"/>
              <a:t>weather</a:t>
            </a:r>
            <a:r>
              <a:rPr lang="de-AT" dirty="0"/>
              <a:t> and </a:t>
            </a:r>
            <a:r>
              <a:rPr lang="de-AT" dirty="0" err="1"/>
              <a:t>health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  <a:p>
            <a:pPr marL="0" indent="0">
              <a:buNone/>
            </a:pPr>
            <a:endParaRPr lang="de-AT" dirty="0"/>
          </a:p>
          <a:p>
            <a:r>
              <a:rPr lang="de-AT" dirty="0"/>
              <a:t>Display </a:t>
            </a:r>
            <a:r>
              <a:rPr lang="de-AT" dirty="0" err="1"/>
              <a:t>details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completed</a:t>
            </a:r>
            <a:r>
              <a:rPr lang="de-AT" dirty="0"/>
              <a:t> </a:t>
            </a:r>
            <a:r>
              <a:rPr lang="de-AT" dirty="0" err="1"/>
              <a:t>tours</a:t>
            </a:r>
            <a:endParaRPr lang="de-AT" dirty="0"/>
          </a:p>
          <a:p>
            <a:endParaRPr lang="de-AT" dirty="0"/>
          </a:p>
          <a:p>
            <a:r>
              <a:rPr lang="de-AT" dirty="0"/>
              <a:t>Tracking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altitude</a:t>
            </a:r>
            <a:endParaRPr lang="de-AT" dirty="0"/>
          </a:p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1DA138E-0A2C-41D5-A60C-1FFDCA0E434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986039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8EF1DC-3524-46C3-A5D6-60238CF2F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What</a:t>
            </a:r>
            <a:r>
              <a:rPr lang="de-AT" dirty="0"/>
              <a:t> </a:t>
            </a:r>
            <a:r>
              <a:rPr lang="de-AT" dirty="0" err="1"/>
              <a:t>kind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Details?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49F5A8-B985-40E4-80DD-7A3620FB9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/>
              <a:t>General </a:t>
            </a:r>
            <a:r>
              <a:rPr lang="de-AT" dirty="0" err="1"/>
              <a:t>information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Track/Route </a:t>
            </a:r>
            <a:r>
              <a:rPr lang="de-AT" dirty="0" err="1"/>
              <a:t>details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Weather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Health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F4CA273-AE74-4BEA-B403-E2BB3EDBB4D1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9722534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F99189-EC9F-42B4-8C3A-2E2B67847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Technical </a:t>
            </a:r>
            <a:r>
              <a:rPr lang="de-AT" dirty="0" err="1"/>
              <a:t>Stuff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16AF84-EE35-48A4-B0E5-673928F70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Firebase</a:t>
            </a:r>
            <a:endParaRPr lang="de-AT" dirty="0"/>
          </a:p>
          <a:p>
            <a:pPr lvl="1"/>
            <a:r>
              <a:rPr lang="de-AT" dirty="0" err="1"/>
              <a:t>For</a:t>
            </a:r>
            <a:r>
              <a:rPr lang="de-AT" dirty="0"/>
              <a:t> Training Units</a:t>
            </a:r>
          </a:p>
          <a:p>
            <a:pPr lvl="1"/>
            <a:r>
              <a:rPr lang="de-AT" dirty="0" err="1"/>
              <a:t>Used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Fast-</a:t>
            </a:r>
            <a:r>
              <a:rPr lang="de-AT" dirty="0" err="1"/>
              <a:t>Prototyping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Dedicated</a:t>
            </a:r>
            <a:r>
              <a:rPr lang="de-AT" dirty="0"/>
              <a:t> Database on Webserver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Production</a:t>
            </a:r>
            <a:endParaRPr lang="de-AT" dirty="0"/>
          </a:p>
          <a:p>
            <a:endParaRPr lang="de-AT" dirty="0"/>
          </a:p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9F5A8F3-2D66-4929-AF38-F45617BEDD37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6383754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Preview</a:t>
            </a:r>
          </a:p>
        </p:txBody>
      </p:sp>
      <p:pic>
        <p:nvPicPr>
          <p:cNvPr id="5" name="2017_12_15_22_49_02">
            <a:hlinkClick r:id="" action="ppaction://media"/>
            <a:extLst>
              <a:ext uri="{FF2B5EF4-FFF2-40B4-BE49-F238E27FC236}">
                <a16:creationId xmlns:a16="http://schemas.microsoft.com/office/drawing/2014/main" id="{2360F4C2-E0CD-48A9-84D7-BB0BFA5BBB0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967"/>
                </p14:media>
              </p:ext>
            </p:extLst>
          </p:nvPr>
        </p:nvPicPr>
        <p:blipFill rotWithShape="1">
          <a:blip r:embed="rId4"/>
          <a:srcRect l="34301" r="34344"/>
          <a:stretch/>
        </p:blipFill>
        <p:spPr>
          <a:xfrm>
            <a:off x="7555832" y="484995"/>
            <a:ext cx="3282215" cy="588800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6406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2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0E5305-7C53-421E-87DB-958A001C6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In Detail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B35B293-2F54-4164-B0D2-3113986E2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92"/>
            <a:ext cx="2777314" cy="493744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E43D3AC-6530-4E0D-8E2D-02765D3C65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222" y="1690693"/>
            <a:ext cx="2777313" cy="4937447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A4E062CB-E491-4BF7-878C-F8C448F53D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0711" y="1690693"/>
            <a:ext cx="2777314" cy="493744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2860098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D30C25B-E2B1-43EC-B9F5-F7E291A622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 err="1"/>
              <a:t>Functionality</a:t>
            </a:r>
            <a:endParaRPr lang="de-AT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510FC2A4-207C-4EB5-BF91-A2A9159A19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/>
              <a:t>The Website.</a:t>
            </a:r>
          </a:p>
        </p:txBody>
      </p:sp>
    </p:spTree>
    <p:extLst>
      <p:ext uri="{BB962C8B-B14F-4D97-AF65-F5344CB8AC3E}">
        <p14:creationId xmlns:p14="http://schemas.microsoft.com/office/powerpoint/2010/main" val="372084065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</a:t>
            </a:r>
          </a:p>
        </p:txBody>
      </p:sp>
      <p:pic>
        <p:nvPicPr>
          <p:cNvPr id="11" name="Inhaltsplatzhalter 10">
            <a:extLst>
              <a:ext uri="{FF2B5EF4-FFF2-40B4-BE49-F238E27FC236}">
                <a16:creationId xmlns:a16="http://schemas.microsoft.com/office/drawing/2014/main" id="{B882A8FB-2F1A-4EA3-8DA1-A25196B434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290" y="1871331"/>
            <a:ext cx="7937413" cy="462154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FF5FD7B0-A0CE-4F1D-830C-7C8B419565CC}"/>
              </a:ext>
            </a:extLst>
          </p:cNvPr>
          <p:cNvSpPr/>
          <p:nvPr/>
        </p:nvSpPr>
        <p:spPr>
          <a:xfrm>
            <a:off x="4532882" y="1229027"/>
            <a:ext cx="31262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AT" sz="2400" dirty="0">
                <a:latin typeface="Roboto Light" panose="02000000000000000000"/>
              </a:rPr>
              <a:t>Energy </a:t>
            </a:r>
            <a:r>
              <a:rPr lang="de-AT" sz="2400" dirty="0" err="1">
                <a:latin typeface="Roboto Light" panose="02000000000000000000"/>
              </a:rPr>
              <a:t>Expenditure</a:t>
            </a:r>
            <a:endParaRPr lang="de-AT" sz="2400" dirty="0">
              <a:latin typeface="Roboto Light" panose="020000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66358619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</a:t>
            </a:r>
            <a:endParaRPr lang="de-AT" sz="2800" dirty="0"/>
          </a:p>
        </p:txBody>
      </p:sp>
      <p:pic>
        <p:nvPicPr>
          <p:cNvPr id="14" name="Inhaltsplatzhalter 13">
            <a:extLst>
              <a:ext uri="{FF2B5EF4-FFF2-40B4-BE49-F238E27FC236}">
                <a16:creationId xmlns:a16="http://schemas.microsoft.com/office/drawing/2014/main" id="{052FAD30-3A66-4869-80FD-9C26AEEA57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552" y="1870471"/>
            <a:ext cx="7938890" cy="46224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2FCC77A-B684-48B2-A716-668DAB65A4F5}"/>
              </a:ext>
            </a:extLst>
          </p:cNvPr>
          <p:cNvSpPr/>
          <p:nvPr/>
        </p:nvSpPr>
        <p:spPr>
          <a:xfrm>
            <a:off x="4532882" y="1229027"/>
            <a:ext cx="31262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AT" sz="2400" dirty="0">
                <a:latin typeface="Roboto Light" panose="02000000000000000000"/>
              </a:rPr>
              <a:t>Heart Rate</a:t>
            </a:r>
          </a:p>
        </p:txBody>
      </p:sp>
    </p:spTree>
    <p:extLst>
      <p:ext uri="{BB962C8B-B14F-4D97-AF65-F5344CB8AC3E}">
        <p14:creationId xmlns:p14="http://schemas.microsoft.com/office/powerpoint/2010/main" val="248605678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</a:t>
            </a:r>
            <a:endParaRPr lang="de-AT" sz="2800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F0839D7-F770-4B38-BE33-5B8556EBC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631" y="1848632"/>
            <a:ext cx="5134195" cy="298937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43C41142-3DDE-48C8-9EE6-8A9F78EC78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608" y="3185377"/>
            <a:ext cx="5259761" cy="306248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B6DCB23B-4AF0-41C0-A929-A758974659AD}"/>
              </a:ext>
            </a:extLst>
          </p:cNvPr>
          <p:cNvSpPr/>
          <p:nvPr/>
        </p:nvSpPr>
        <p:spPr>
          <a:xfrm>
            <a:off x="4532882" y="1229027"/>
            <a:ext cx="31262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AT" sz="2400" dirty="0" err="1">
                <a:latin typeface="Roboto Light" panose="02000000000000000000"/>
              </a:rPr>
              <a:t>Step</a:t>
            </a:r>
            <a:r>
              <a:rPr lang="de-AT" sz="2400" dirty="0">
                <a:latin typeface="Roboto Light" panose="02000000000000000000"/>
              </a:rPr>
              <a:t> Count, </a:t>
            </a:r>
            <a:r>
              <a:rPr lang="de-AT" sz="2400" dirty="0" err="1">
                <a:latin typeface="Roboto Light" panose="02000000000000000000"/>
              </a:rPr>
              <a:t>Map</a:t>
            </a:r>
            <a:endParaRPr lang="de-AT" sz="2400" dirty="0">
              <a:latin typeface="Roboto Light" panose="020000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77437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8EF1DC-3524-46C3-A5D6-60238CF2F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What</a:t>
            </a:r>
            <a:r>
              <a:rPr lang="de-AT" dirty="0"/>
              <a:t> </a:t>
            </a:r>
            <a:r>
              <a:rPr lang="de-AT" dirty="0" err="1"/>
              <a:t>kind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Details?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49F5A8-B985-40E4-80DD-7A3620FB9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/>
              <a:t>General </a:t>
            </a:r>
            <a:r>
              <a:rPr lang="de-AT" dirty="0" err="1"/>
              <a:t>information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Track/Route </a:t>
            </a:r>
            <a:r>
              <a:rPr lang="de-AT" dirty="0" err="1"/>
              <a:t>details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Weather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Health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F4CA273-AE74-4BEA-B403-E2BB3EDBB4D1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4191343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D30C25B-E2B1-43EC-B9F5-F7E291A622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 err="1"/>
              <a:t>Functionality</a:t>
            </a:r>
            <a:endParaRPr lang="de-AT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510FC2A4-207C-4EB5-BF91-A2A9159A19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/>
              <a:t>The </a:t>
            </a:r>
            <a:r>
              <a:rPr lang="de-AT" dirty="0" err="1"/>
              <a:t>Assignments</a:t>
            </a:r>
            <a:r>
              <a:rPr lang="de-A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9350702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4">
            <a:extLst>
              <a:ext uri="{FF2B5EF4-FFF2-40B4-BE49-F238E27FC236}">
                <a16:creationId xmlns:a16="http://schemas.microsoft.com/office/drawing/2014/main" id="{7D4C05E2-85A3-4729-8824-BF94312B32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703" y="681037"/>
            <a:ext cx="3317231" cy="5897301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89863C4-1D68-454D-9731-A364E42EC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MOSProject</a:t>
            </a:r>
            <a:endParaRPr lang="de-AT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3906D4E7-9202-4B9E-9DFF-5048A4B3AE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27232131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9863C4-1D68-454D-9731-A364E42EC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Pedometer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6F629768-307A-4B67-AD4E-5D3869D47C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820" y="1690691"/>
            <a:ext cx="2570336" cy="4569487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70F2D929-40CA-41FA-BF99-C66BF7015B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6342" y="1690692"/>
            <a:ext cx="2570336" cy="4569487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311227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9863C4-1D68-454D-9731-A364E42EC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0EE1687-34EE-4BA3-BAD6-B935672F2E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704" y="681037"/>
            <a:ext cx="3317232" cy="5897301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3906D4E7-9202-4B9E-9DFF-5048A4B3AE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12030306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D30C25B-E2B1-43EC-B9F5-F7E291A622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// TODO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510FC2A4-207C-4EB5-BF91-A2A9159A19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 err="1"/>
              <a:t>Subject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change</a:t>
            </a:r>
            <a:r>
              <a:rPr lang="de-AT" dirty="0"/>
              <a:t> </a:t>
            </a:r>
            <a:r>
              <a:rPr lang="de-AT" dirty="0" err="1"/>
              <a:t>without</a:t>
            </a:r>
            <a:r>
              <a:rPr lang="de-AT" dirty="0"/>
              <a:t> </a:t>
            </a:r>
            <a:r>
              <a:rPr lang="de-AT" dirty="0" err="1"/>
              <a:t>prior</a:t>
            </a:r>
            <a:r>
              <a:rPr lang="de-AT" dirty="0"/>
              <a:t> </a:t>
            </a:r>
            <a:r>
              <a:rPr lang="de-AT" dirty="0" err="1"/>
              <a:t>notice</a:t>
            </a:r>
            <a:r>
              <a:rPr lang="de-A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2599706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F8B7E8-401C-4D8C-8A89-BD003597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// TODO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F988F3-B8C4-4186-A8C4-FA6FABE17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MOSProject</a:t>
            </a:r>
            <a:endParaRPr lang="de-AT" dirty="0"/>
          </a:p>
          <a:p>
            <a:pPr lvl="1"/>
            <a:r>
              <a:rPr lang="de-AT" dirty="0" err="1"/>
              <a:t>Predicting</a:t>
            </a:r>
            <a:r>
              <a:rPr lang="de-AT" dirty="0"/>
              <a:t> </a:t>
            </a:r>
            <a:r>
              <a:rPr lang="de-AT" dirty="0" err="1"/>
              <a:t>Finishing</a:t>
            </a:r>
            <a:r>
              <a:rPr lang="de-AT" dirty="0"/>
              <a:t> Times</a:t>
            </a:r>
          </a:p>
          <a:p>
            <a:pPr lvl="1"/>
            <a:r>
              <a:rPr lang="de-AT" dirty="0" err="1"/>
              <a:t>Altitude</a:t>
            </a:r>
            <a:endParaRPr lang="de-AT" dirty="0"/>
          </a:p>
          <a:p>
            <a:pPr lvl="1"/>
            <a:r>
              <a:rPr lang="de-AT" dirty="0"/>
              <a:t>SRTM</a:t>
            </a:r>
          </a:p>
          <a:p>
            <a:r>
              <a:rPr lang="de-AT" dirty="0"/>
              <a:t>Garmin Connect IQ</a:t>
            </a:r>
          </a:p>
          <a:p>
            <a:pPr lvl="1"/>
            <a:endParaRPr lang="de-AT" dirty="0"/>
          </a:p>
          <a:p>
            <a:r>
              <a:rPr lang="de-AT" dirty="0"/>
              <a:t>Proper </a:t>
            </a:r>
            <a:r>
              <a:rPr lang="de-AT" dirty="0" err="1"/>
              <a:t>Documentation</a:t>
            </a:r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32EFFE8-37B0-417C-BA76-F3C8FDE58AF3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725135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B80A2AC-54C7-4E69-A398-8C3E41E90A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Still </a:t>
            </a:r>
            <a:r>
              <a:rPr lang="de-AT" dirty="0" err="1"/>
              <a:t>no</a:t>
            </a:r>
            <a:r>
              <a:rPr lang="de-AT" dirty="0"/>
              <a:t> </a:t>
            </a:r>
            <a:r>
              <a:rPr lang="de-AT" dirty="0" err="1"/>
              <a:t>Kotlin</a:t>
            </a:r>
            <a:r>
              <a:rPr lang="de-AT" dirty="0"/>
              <a:t> :(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E83BA922-8CEE-4824-A2FE-D295A47D7E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/>
              <a:t>But </a:t>
            </a:r>
            <a:r>
              <a:rPr lang="de-AT" dirty="0" err="1"/>
              <a:t>you</a:t>
            </a:r>
            <a:r>
              <a:rPr lang="de-AT" dirty="0"/>
              <a:t> </a:t>
            </a:r>
            <a:r>
              <a:rPr lang="de-AT" dirty="0" err="1"/>
              <a:t>can</a:t>
            </a:r>
            <a:r>
              <a:rPr lang="de-AT" dirty="0"/>
              <a:t> </a:t>
            </a:r>
            <a:r>
              <a:rPr lang="de-AT" dirty="0" err="1"/>
              <a:t>ask</a:t>
            </a:r>
            <a:r>
              <a:rPr lang="de-AT" dirty="0"/>
              <a:t> </a:t>
            </a:r>
            <a:r>
              <a:rPr lang="de-AT" dirty="0" err="1"/>
              <a:t>us</a:t>
            </a:r>
            <a:r>
              <a:rPr lang="de-AT" dirty="0"/>
              <a:t> </a:t>
            </a:r>
            <a:r>
              <a:rPr lang="de-AT" dirty="0" err="1"/>
              <a:t>any</a:t>
            </a:r>
            <a:r>
              <a:rPr lang="de-AT" dirty="0"/>
              <a:t> </a:t>
            </a:r>
            <a:r>
              <a:rPr lang="de-AT" dirty="0" err="1"/>
              <a:t>other</a:t>
            </a:r>
            <a:r>
              <a:rPr lang="de-AT" dirty="0"/>
              <a:t> </a:t>
            </a:r>
            <a:r>
              <a:rPr lang="de-AT" dirty="0" err="1"/>
              <a:t>question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57953122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787DF3-2EAE-4D95-816D-99DD1D5D4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F79E9C-3DB4-4C57-BCB4-5DA9F038D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Statistik: http://www.statistik.at/web_de/statistiken/menschen_und_gesellschaft/gesundheit/gesundheitsdeterminanten/koerperliche_aktivitaet/index.html</a:t>
            </a:r>
          </a:p>
        </p:txBody>
      </p:sp>
    </p:spTree>
    <p:extLst>
      <p:ext uri="{BB962C8B-B14F-4D97-AF65-F5344CB8AC3E}">
        <p14:creationId xmlns:p14="http://schemas.microsoft.com/office/powerpoint/2010/main" val="3783583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F99189-EC9F-42B4-8C3A-2E2B67847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Technical </a:t>
            </a:r>
            <a:r>
              <a:rPr lang="de-AT" dirty="0" err="1"/>
              <a:t>Stuff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16AF84-EE35-48A4-B0E5-673928F70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Firebase</a:t>
            </a:r>
            <a:endParaRPr lang="de-AT" dirty="0"/>
          </a:p>
          <a:p>
            <a:pPr lvl="1"/>
            <a:r>
              <a:rPr lang="de-AT" dirty="0" err="1"/>
              <a:t>For</a:t>
            </a:r>
            <a:r>
              <a:rPr lang="de-AT" dirty="0"/>
              <a:t> Training Units</a:t>
            </a:r>
          </a:p>
          <a:p>
            <a:pPr lvl="1"/>
            <a:r>
              <a:rPr lang="de-AT" dirty="0" err="1"/>
              <a:t>Used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Fast-</a:t>
            </a:r>
            <a:r>
              <a:rPr lang="de-AT" dirty="0" err="1"/>
              <a:t>Prototyping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Dedicated</a:t>
            </a:r>
            <a:r>
              <a:rPr lang="de-AT" dirty="0"/>
              <a:t> Database on Webserver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Production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More Details </a:t>
            </a:r>
            <a:r>
              <a:rPr lang="de-AT" dirty="0" err="1"/>
              <a:t>coming</a:t>
            </a:r>
            <a:r>
              <a:rPr lang="de-AT" dirty="0"/>
              <a:t> </a:t>
            </a:r>
            <a:r>
              <a:rPr lang="de-AT" dirty="0" err="1"/>
              <a:t>soon</a:t>
            </a:r>
            <a:r>
              <a:rPr lang="de-AT" dirty="0"/>
              <a:t> ;)</a:t>
            </a:r>
          </a:p>
          <a:p>
            <a:endParaRPr lang="de-AT" dirty="0"/>
          </a:p>
          <a:p>
            <a:endParaRPr lang="de-AT" dirty="0"/>
          </a:p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9F5A8F3-2D66-4929-AF38-F45617BEDD37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90219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4847C9-F8CC-4206-B212-F0A62057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Planned</a:t>
            </a:r>
            <a:r>
              <a:rPr lang="de-AT" dirty="0"/>
              <a:t> Design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C8CF503-84BE-4DAB-9E09-B984A6B08EE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718301A-01DA-42EE-AE6B-1521FED9E2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" t="546" r="1349" b="1054"/>
          <a:stretch/>
        </p:blipFill>
        <p:spPr>
          <a:xfrm>
            <a:off x="945147" y="1690688"/>
            <a:ext cx="2435716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2A4ECD4E-6BFD-42D1-B49D-581FE6564D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1" t="624" r="941" b="896"/>
          <a:stretch/>
        </p:blipFill>
        <p:spPr>
          <a:xfrm>
            <a:off x="4873959" y="1690688"/>
            <a:ext cx="2444084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B87F5D50-FF93-4327-B2DF-18B69D151C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" t="546" r="1050" b="897"/>
          <a:stretch/>
        </p:blipFill>
        <p:spPr>
          <a:xfrm>
            <a:off x="8921940" y="1690688"/>
            <a:ext cx="2431863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63719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4847C9-F8CC-4206-B212-F0A62057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Planned</a:t>
            </a:r>
            <a:r>
              <a:rPr lang="de-AT" dirty="0"/>
              <a:t> Design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C8CF503-84BE-4DAB-9E09-B984A6B08EE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FC2DB18A-E7C4-4C87-AD60-A610D5E0A1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" t="702" r="1217" b="897"/>
          <a:stretch/>
        </p:blipFill>
        <p:spPr>
          <a:xfrm>
            <a:off x="6938800" y="1690689"/>
            <a:ext cx="2439151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73D1ED2-459F-4873-B09E-616980BAD0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" t="624" r="1414" b="975"/>
          <a:stretch/>
        </p:blipFill>
        <p:spPr>
          <a:xfrm>
            <a:off x="2672934" y="1690690"/>
            <a:ext cx="2431137" cy="433346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8415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681</Words>
  <Application>Microsoft Office PowerPoint</Application>
  <PresentationFormat>Breitbild</PresentationFormat>
  <Paragraphs>255</Paragraphs>
  <Slides>67</Slides>
  <Notes>0</Notes>
  <HiddenSlides>40</HiddenSlides>
  <MMClips>2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67</vt:i4>
      </vt:variant>
    </vt:vector>
  </HeadingPairs>
  <TitlesOfParts>
    <vt:vector size="73" baseType="lpstr">
      <vt:lpstr>Aleo</vt:lpstr>
      <vt:lpstr>Arial</vt:lpstr>
      <vt:lpstr>Calibri</vt:lpstr>
      <vt:lpstr>Roboto</vt:lpstr>
      <vt:lpstr>Roboto Light</vt:lpstr>
      <vt:lpstr>Office</vt:lpstr>
      <vt:lpstr>Mountaineer</vt:lpstr>
      <vt:lpstr>Problem</vt:lpstr>
      <vt:lpstr>Solution</vt:lpstr>
      <vt:lpstr>Solution</vt:lpstr>
      <vt:lpstr>Functionality</vt:lpstr>
      <vt:lpstr>What kind of Details?</vt:lpstr>
      <vt:lpstr>Technical Stuff</vt:lpstr>
      <vt:lpstr>Planned Design</vt:lpstr>
      <vt:lpstr>Planned Design</vt:lpstr>
      <vt:lpstr>Pedometer</vt:lpstr>
      <vt:lpstr>Chart  Details</vt:lpstr>
      <vt:lpstr>Acceleration of morning walk to FH</vt:lpstr>
      <vt:lpstr>Competition Analysis</vt:lpstr>
      <vt:lpstr>UI is (almost) ready</vt:lpstr>
      <vt:lpstr>Thanks!</vt:lpstr>
      <vt:lpstr>Mountaineer</vt:lpstr>
      <vt:lpstr>Heart Rate Monitoring #1</vt:lpstr>
      <vt:lpstr>Heart Rate Monitoring #2</vt:lpstr>
      <vt:lpstr>Heart Rate Monitoring #3</vt:lpstr>
      <vt:lpstr>Android App #1</vt:lpstr>
      <vt:lpstr>Android App #2</vt:lpstr>
      <vt:lpstr>Android App #3</vt:lpstr>
      <vt:lpstr>Android App #4</vt:lpstr>
      <vt:lpstr>Android App #5</vt:lpstr>
      <vt:lpstr>Android App Design #1</vt:lpstr>
      <vt:lpstr>Android App Design #2</vt:lpstr>
      <vt:lpstr>Android App Design #3</vt:lpstr>
      <vt:lpstr>Behind the Scenes #1</vt:lpstr>
      <vt:lpstr>Behind the Scenes #2</vt:lpstr>
      <vt:lpstr>Website #1</vt:lpstr>
      <vt:lpstr>Website #2</vt:lpstr>
      <vt:lpstr>Website #3</vt:lpstr>
      <vt:lpstr>Website #4</vt:lpstr>
      <vt:lpstr>Respiration Frequency #1</vt:lpstr>
      <vt:lpstr>Respiration Frequency #2</vt:lpstr>
      <vt:lpstr>Respiration Frequency #3</vt:lpstr>
      <vt:lpstr>Detect Steps (Jiménez) #1</vt:lpstr>
      <vt:lpstr>Detect Steps (Jiménez) #2</vt:lpstr>
      <vt:lpstr>PowerPoint-Präsentation</vt:lpstr>
      <vt:lpstr>PowerPoint-Präsentation</vt:lpstr>
      <vt:lpstr>Mountaineer</vt:lpstr>
      <vt:lpstr>Motivation</vt:lpstr>
      <vt:lpstr>Sport in Austria</vt:lpstr>
      <vt:lpstr>Conclusion</vt:lpstr>
      <vt:lpstr>Problem</vt:lpstr>
      <vt:lpstr>Problem</vt:lpstr>
      <vt:lpstr>Mountaineer</vt:lpstr>
      <vt:lpstr>Functionality</vt:lpstr>
      <vt:lpstr>For Clarification</vt:lpstr>
      <vt:lpstr>Functionality</vt:lpstr>
      <vt:lpstr>Functionality</vt:lpstr>
      <vt:lpstr>What kind of Details?</vt:lpstr>
      <vt:lpstr>Technical Stuff</vt:lpstr>
      <vt:lpstr>Preview</vt:lpstr>
      <vt:lpstr>In Detail</vt:lpstr>
      <vt:lpstr>Functionality</vt:lpstr>
      <vt:lpstr>Website</vt:lpstr>
      <vt:lpstr>Website</vt:lpstr>
      <vt:lpstr>Website</vt:lpstr>
      <vt:lpstr>Functionality</vt:lpstr>
      <vt:lpstr>MOSProject</vt:lpstr>
      <vt:lpstr>Pedometer</vt:lpstr>
      <vt:lpstr>Heart Rate</vt:lpstr>
      <vt:lpstr>// TODO</vt:lpstr>
      <vt:lpstr>// TODO</vt:lpstr>
      <vt:lpstr>Still no Kotlin :(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Mountaineer</dc:title>
  <dc:creator>Eva Jobst</dc:creator>
  <cp:lastModifiedBy>Eva Jobst</cp:lastModifiedBy>
  <cp:revision>184</cp:revision>
  <dcterms:created xsi:type="dcterms:W3CDTF">2017-11-16T19:56:11Z</dcterms:created>
  <dcterms:modified xsi:type="dcterms:W3CDTF">2018-01-31T18:22:33Z</dcterms:modified>
</cp:coreProperties>
</file>

<file path=docProps/thumbnail.jpeg>
</file>